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0" r:id="rId6"/>
    <p:sldId id="262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3741" autoAdjust="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BFDCEE-7782-43B4-A452-9D72E8EF39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026DCE1-AB00-42F4-A8DE-3699A272C7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97C0FC3-A862-46CE-B23B-673A69069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C5A3D-7F69-4596-98C5-51846EE3EF2C}" type="datetimeFigureOut">
              <a:rPr lang="en-IN" smtClean="0"/>
              <a:pPr/>
              <a:t>05-03-2022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D0A91B0-67EB-4743-AB64-8A21E66A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BC08C5C-2F96-4BA6-90CF-4AB914610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553D-FFC1-4336-8591-C608C974EDA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213963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95F956-CF9A-4E6A-A8A4-8D743D903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70DA792-9853-47D3-9CC7-FEEBF94E01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50AF742-9742-46A6-BC49-409057253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C5A3D-7F69-4596-98C5-51846EE3EF2C}" type="datetimeFigureOut">
              <a:rPr lang="en-IN" smtClean="0"/>
              <a:pPr/>
              <a:t>05-03-2022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A91BD6A-4A03-4636-ADCB-C2DE5BDF6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0AFC313-04A2-4BFD-ACA9-91DBEB096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553D-FFC1-4336-8591-C608C974EDA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58870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2F77978-220D-47EF-A6FF-0B91D0D2F8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CFDEAB8-D77E-4881-8408-377AFE2430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236792C-1997-4579-A8A7-6B152B13D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C5A3D-7F69-4596-98C5-51846EE3EF2C}" type="datetimeFigureOut">
              <a:rPr lang="en-IN" smtClean="0"/>
              <a:pPr/>
              <a:t>05-03-2022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9F8D8CA-2B94-4120-BBF4-7E6511854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57CDA7C-8C86-4B55-93E4-9AFEC16E4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553D-FFC1-4336-8591-C608C974EDA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965263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C659E5-E815-4E36-BFB6-D55A5C51B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E88FCEF-95DB-4F0D-A3C3-AE6995764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3354A47-66C8-43AA-87C2-15DFA4D42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C5A3D-7F69-4596-98C5-51846EE3EF2C}" type="datetimeFigureOut">
              <a:rPr lang="en-IN" smtClean="0"/>
              <a:pPr/>
              <a:t>05-03-2022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E560C7F-8745-426B-A746-8E5448A98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1F15150-E061-4791-858C-599B4DC4A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553D-FFC1-4336-8591-C608C974EDA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257048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C1019E-ED9A-43E3-AD0A-9992EBE45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62C8A46-E658-4F13-B1AF-1CEF13EAE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6B97096-3CCB-448C-AF7C-842E1EBFC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C5A3D-7F69-4596-98C5-51846EE3EF2C}" type="datetimeFigureOut">
              <a:rPr lang="en-IN" smtClean="0"/>
              <a:pPr/>
              <a:t>05-03-2022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045F855-A8DC-409B-A7CF-1C395BA38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B429834-D7CB-426D-9300-0E13B719A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553D-FFC1-4336-8591-C608C974EDA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72072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115A1C-E671-4A6E-93DC-0E7D5AD9B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526384A-BDDB-454E-94AA-E177DC4B51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9BEB004-8DBE-447E-9840-653F4F269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A77C147-38A5-4E4C-B971-7B56C2D9B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C5A3D-7F69-4596-98C5-51846EE3EF2C}" type="datetimeFigureOut">
              <a:rPr lang="en-IN" smtClean="0"/>
              <a:pPr/>
              <a:t>05-03-2022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1CFAA08-CD7F-44BB-B910-CC615BC7D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E1424E3-4B92-4AFC-A23A-FA45C3336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553D-FFC1-4336-8591-C608C974EDA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984648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0292C9-5322-46BD-A296-0011449C3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DDBDBFA-2F30-44C7-9830-93370A6C1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8B61180-90EF-44FA-8EEF-7D493DA7B3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D5C6B36-0DF9-4A2E-9A21-7DA461EAD1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12BE377-ED81-4821-B335-3B8B8B66FC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48EDE20-17B5-4812-B72E-D528FE533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C5A3D-7F69-4596-98C5-51846EE3EF2C}" type="datetimeFigureOut">
              <a:rPr lang="en-IN" smtClean="0"/>
              <a:pPr/>
              <a:t>05-03-2022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474C336-A8A1-421E-9114-5AC99E51F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EB7DA83-2A94-4E01-BD81-E0CFA6B8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553D-FFC1-4336-8591-C608C974EDA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8465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7F55C8-8DCE-4D3B-A3DF-FC8CE3AF6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3DB4A4F-8561-4A6D-9A77-A0B92A5F8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C5A3D-7F69-4596-98C5-51846EE3EF2C}" type="datetimeFigureOut">
              <a:rPr lang="en-IN" smtClean="0"/>
              <a:pPr/>
              <a:t>05-03-2022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FE536B6-0036-4A6B-9364-553CDEA16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3F29D83-AB32-4FE9-8DD2-8B8121143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553D-FFC1-4336-8591-C608C974EDA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506053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19F2848-60B2-4F34-A092-69F26835D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C5A3D-7F69-4596-98C5-51846EE3EF2C}" type="datetimeFigureOut">
              <a:rPr lang="en-IN" smtClean="0"/>
              <a:pPr/>
              <a:t>05-03-2022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AEB76C1-1C01-45AE-979E-AD536AAE9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B2F8CDF-331F-4978-967F-E61A4A8D5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553D-FFC1-4336-8591-C608C974EDA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726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F8C58F-FC78-40BA-88F7-9C38C2D43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E4E11C2-6173-4F95-808B-B9436E68C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E1F21AE-7D2C-4D62-9697-83CC59B852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9CA84A0-FF10-4291-8662-2C0634339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C5A3D-7F69-4596-98C5-51846EE3EF2C}" type="datetimeFigureOut">
              <a:rPr lang="en-IN" smtClean="0"/>
              <a:pPr/>
              <a:t>05-03-2022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947F00A-ED01-4ECA-A5E9-E6828CDA8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502B98D-5F5A-416F-BEE9-9E7F7CB40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553D-FFC1-4336-8591-C608C974EDA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896891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192388-B872-4C81-AFD4-0EFD0ADBF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364FEF5-4FDD-4AF6-B3F8-972C418426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F712B26-B314-4D77-93C1-2F329ACDCF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55FA184-EF71-449C-88BF-720D4D57B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C5A3D-7F69-4596-98C5-51846EE3EF2C}" type="datetimeFigureOut">
              <a:rPr lang="en-IN" smtClean="0"/>
              <a:pPr/>
              <a:t>05-03-2022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B3A051D-745F-48A5-A0C7-0BAF318A6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3BFAD1F-5050-45C8-932B-A560AB1F4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553D-FFC1-4336-8591-C608C974EDA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176095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EE369DB-25BE-43DA-AC96-648E01F77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069EE20-959B-46C6-8998-3B551D79C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4359096-5CA2-489D-93C5-02058CBDD8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C5A3D-7F69-4596-98C5-51846EE3EF2C}" type="datetimeFigureOut">
              <a:rPr lang="en-IN" smtClean="0"/>
              <a:pPr/>
              <a:t>05-03-2022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80E96C9-73FC-46F3-9586-EECBC973B9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AB9B5CE-9D86-40A3-A2EF-94A8902A83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D553D-FFC1-4336-8591-C608C974EDA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023118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1CDC5D-AD5B-4C63-AB5E-A2B4608A4E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2319" y="1366787"/>
            <a:ext cx="6920564" cy="867267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SPHERICAL  </a:t>
            </a:r>
            <a:r>
              <a:rPr lang="en-US" b="1" dirty="0">
                <a:solidFill>
                  <a:srgbClr val="FFFF00"/>
                </a:solidFill>
              </a:rPr>
              <a:t>LAPLACIAN </a:t>
            </a:r>
            <a:endParaRPr lang="en-IN" b="1" dirty="0">
              <a:solidFill>
                <a:srgbClr val="FFFF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B882B3D-7969-42EB-88AD-FBBC8DF997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1359" y="6315741"/>
            <a:ext cx="11089759" cy="531636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IN" dirty="0" err="1"/>
              <a:t>Dr.</a:t>
            </a:r>
            <a:r>
              <a:rPr lang="en-IN" dirty="0"/>
              <a:t> S. ANBARASU </a:t>
            </a:r>
            <a:r>
              <a:rPr lang="en-IN" sz="1800" dirty="0"/>
              <a:t>Ph.D., Assistant Professor, Department of Physics, St. Joseph’s College, Tiruchirappalli-620002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AB0B10EC-82E6-4E56-AFD1-87BA592D4735}"/>
                  </a:ext>
                </a:extLst>
              </p:cNvPr>
              <p:cNvSpPr txBox="1"/>
              <p:nvPr/>
            </p:nvSpPr>
            <p:spPr>
              <a:xfrm>
                <a:off x="1564409" y="3088496"/>
                <a:ext cx="8923662" cy="816890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IN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IN" sz="2800">
                            <a:latin typeface="Cambria Math"/>
                          </a:rPr>
                          <m:t>𝛻</m:t>
                        </m:r>
                      </m:e>
                      <m:sup>
                        <m:r>
                          <a:rPr lang="en-IN" sz="280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800" dirty="0"/>
                  <a:t/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IN" sz="2800">
                        <a:latin typeface="Cambria Math" panose="02040503050406030204" pitchFamily="18" charset="0"/>
                      </a:rPr>
                      <m:t>ψ</m:t>
                    </m:r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IN" sz="2800" i="1" smtClean="0">
                            <a:solidFill>
                              <a:srgbClr val="836967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2800" i="1">
                                <a:solidFill>
                                  <a:srgbClr val="836967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IN" sz="2800">
                                <a:latin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IN" sz="2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IN" sz="2800" i="0">
                            <a:latin typeface="Cambria Math" panose="02040503050406030204" pitchFamily="18" charset="0"/>
                          </a:rPr>
                          <m:t>ψ</m:t>
                        </m:r>
                      </m:num>
                      <m:den>
                        <m:sSup>
                          <m:sSupPr>
                            <m:ctrlPr>
                              <a:rPr lang="en-IN" sz="2800" i="1">
                                <a:solidFill>
                                  <a:srgbClr val="836967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IN" sz="2800" i="0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IN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IN" sz="2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IN" sz="2800" i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IN" sz="2800" i="1">
                            <a:solidFill>
                              <a:srgbClr val="836967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2800" i="1">
                                <a:solidFill>
                                  <a:srgbClr val="836967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IN" sz="2800" i="0">
                                <a:latin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IN" sz="2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IN" sz="2800" i="0">
                            <a:latin typeface="Cambria Math" panose="02040503050406030204" pitchFamily="18" charset="0"/>
                          </a:rPr>
                          <m:t>ψ</m:t>
                        </m:r>
                      </m:num>
                      <m:den>
                        <m:sSup>
                          <m:sSupPr>
                            <m:ctrlPr>
                              <a:rPr lang="en-IN" sz="2800" i="1">
                                <a:solidFill>
                                  <a:srgbClr val="836967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IN" sz="2800" i="0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IN" sz="28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IN" sz="2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IN" sz="2800" i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IN" sz="2800" i="1">
                            <a:solidFill>
                              <a:srgbClr val="836967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2800" i="1">
                                <a:solidFill>
                                  <a:srgbClr val="836967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IN" sz="2800" i="0">
                                <a:latin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IN" sz="2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IN" sz="2800" i="0">
                            <a:latin typeface="Cambria Math" panose="02040503050406030204" pitchFamily="18" charset="0"/>
                          </a:rPr>
                          <m:t>ψ</m:t>
                        </m:r>
                      </m:num>
                      <m:den>
                        <m:sSup>
                          <m:sSupPr>
                            <m:ctrlPr>
                              <a:rPr lang="en-IN" sz="2800" i="1">
                                <a:solidFill>
                                  <a:srgbClr val="836967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IN" sz="2800" i="0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IN" sz="28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IN" sz="2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IN" sz="2800" i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IN" sz="2800" i="1">
                            <a:solidFill>
                              <a:srgbClr val="836967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2800" i="1">
                                <a:solidFill>
                                  <a:srgbClr val="836967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IN" sz="2800" i="0">
                                <a:latin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IN" sz="2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IN" sz="2800" i="0">
                            <a:latin typeface="Cambria Math" panose="02040503050406030204" pitchFamily="18" charset="0"/>
                          </a:rPr>
                          <m:t>ψ</m:t>
                        </m:r>
                      </m:num>
                      <m:den>
                        <m:sSup>
                          <m:sSupPr>
                            <m:ctrlPr>
                              <a:rPr lang="en-IN" sz="2800" i="1">
                                <a:solidFill>
                                  <a:srgbClr val="836967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IN" sz="2800" i="0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IN" sz="28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IN" sz="2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IN" sz="2800" i="0">
                        <a:latin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en-IN" sz="2800" i="1">
                            <a:solidFill>
                              <a:srgbClr val="836967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sz="2800" i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IN" sz="2800" i="1">
                                <a:solidFill>
                                  <a:srgbClr val="836967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IN" sz="28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IN" sz="2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f>
                      <m:fPr>
                        <m:ctrlPr>
                          <a:rPr lang="en-IN" sz="2800" i="1">
                            <a:solidFill>
                              <a:srgbClr val="836967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2800" i="1">
                                <a:solidFill>
                                  <a:srgbClr val="836967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IN" sz="2800" i="0">
                                <a:latin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IN" sz="2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IN" sz="2800" i="0">
                            <a:latin typeface="Cambria Math" panose="02040503050406030204" pitchFamily="18" charset="0"/>
                          </a:rPr>
                          <m:t>ψ</m:t>
                        </m:r>
                      </m:num>
                      <m:den>
                        <m:sSup>
                          <m:sSupPr>
                            <m:ctrlPr>
                              <a:rPr lang="en-IN" sz="2800" i="1">
                                <a:solidFill>
                                  <a:srgbClr val="836967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IN" sz="2800" i="0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m:rPr>
                                <m:sty m:val="p"/>
                              </m:rPr>
                              <a:rPr lang="en-IN" sz="2800" i="0">
                                <a:latin typeface="Cambria Math" panose="02040503050406030204" pitchFamily="18" charset="0"/>
                              </a:rPr>
                              <m:t>θ</m:t>
                            </m:r>
                          </m:e>
                          <m:sup>
                            <m:r>
                              <a:rPr lang="en-IN" sz="2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IN" sz="2800" i="0">
                        <a:latin typeface="Cambria Math" panose="02040503050406030204" pitchFamily="18" charset="0"/>
                      </a:rPr>
                      <m:t>++ </m:t>
                    </m:r>
                    <m:f>
                      <m:fPr>
                        <m:ctrlPr>
                          <a:rPr lang="en-IN" sz="2800" i="1">
                            <a:solidFill>
                              <a:srgbClr val="836967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sz="2800" i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IN" sz="2800" i="1">
                                <a:solidFill>
                                  <a:srgbClr val="836967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IN" sz="28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IN" sz="2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IN" sz="2800" i="1">
                                <a:solidFill>
                                  <a:srgbClr val="836967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IN" sz="2800" i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IN" sz="2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IN" sz="2800" i="0">
                            <a:latin typeface="Cambria Math" panose="02040503050406030204" pitchFamily="18" charset="0"/>
                          </a:rPr>
                          <m:t>θ</m:t>
                        </m:r>
                      </m:den>
                    </m:f>
                    <m:f>
                      <m:fPr>
                        <m:ctrlPr>
                          <a:rPr lang="en-IN" sz="2800" i="1">
                            <a:solidFill>
                              <a:srgbClr val="836967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2800" i="1">
                                <a:solidFill>
                                  <a:srgbClr val="836967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IN" sz="2800" i="0">
                                <a:latin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IN" sz="2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IN" sz="2800" i="0">
                            <a:latin typeface="Cambria Math" panose="02040503050406030204" pitchFamily="18" charset="0"/>
                          </a:rPr>
                          <m:t>ψ</m:t>
                        </m:r>
                      </m:num>
                      <m:den>
                        <m:sSup>
                          <m:sSupPr>
                            <m:ctrlPr>
                              <a:rPr lang="en-IN" sz="2800" i="1">
                                <a:solidFill>
                                  <a:srgbClr val="836967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IN" sz="2800" i="0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m:rPr>
                                <m:sty m:val="p"/>
                              </m:rPr>
                              <a:rPr lang="en-IN" sz="2800" i="0">
                                <a:latin typeface="Cambria Math" panose="02040503050406030204" pitchFamily="18" charset="0"/>
                              </a:rPr>
                              <m:t>ϕ</m:t>
                            </m:r>
                          </m:e>
                          <m:sup>
                            <m:r>
                              <a:rPr lang="en-IN" sz="2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IN" sz="28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="" xmlns:a14="http://schemas.microsoft.com/office/drawing/2010/main" xmlns:a16="http://schemas.microsoft.com/office/drawing/2014/main" id="{AB0B10EC-82E6-4E56-AFD1-87BA592D47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4409" y="3088496"/>
                <a:ext cx="8923662" cy="816890"/>
              </a:xfrm>
              <a:prstGeom prst="rect">
                <a:avLst/>
              </a:prstGeom>
              <a:blipFill rotWithShape="1">
                <a:blip r:embed="rId2"/>
                <a:stretch>
                  <a:fillRect b="-298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spher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8120" y="4214450"/>
            <a:ext cx="2920681" cy="20987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84078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2048DE1F-5398-4FDA-8A6D-A774E694568F}"/>
              </a:ext>
            </a:extLst>
          </p:cNvPr>
          <p:cNvSpPr txBox="1">
            <a:spLocks/>
          </p:cNvSpPr>
          <p:nvPr/>
        </p:nvSpPr>
        <p:spPr>
          <a:xfrm>
            <a:off x="1031359" y="6294474"/>
            <a:ext cx="11089759" cy="552903"/>
          </a:xfrm>
          <a:prstGeom prst="rect">
            <a:avLst/>
          </a:prstGeom>
          <a:solidFill>
            <a:srgbClr val="FFFF00"/>
          </a:solidFill>
        </p:spPr>
        <p:txBody>
          <a:bodyPr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err="1"/>
              <a:t>Dr.</a:t>
            </a:r>
            <a:r>
              <a:rPr lang="en-IN" dirty="0"/>
              <a:t> S. ANBARASU </a:t>
            </a:r>
            <a:r>
              <a:rPr lang="en-IN" sz="1800" dirty="0"/>
              <a:t>Ph.D., Assistant Professor, Department of Physics, St. Joseph’s College, Tiruchirappalli-620002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E8524871-EC90-490B-BA58-CB8A86EF3E04}"/>
                  </a:ext>
                </a:extLst>
              </p:cNvPr>
              <p:cNvSpPr txBox="1"/>
              <p:nvPr/>
            </p:nvSpPr>
            <p:spPr>
              <a:xfrm>
                <a:off x="1848051" y="820899"/>
                <a:ext cx="5727031" cy="5316905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ψ</m:t>
                      </m:r>
                      <m:r>
                        <a:rPr lang="en-US" sz="180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n-US" sz="180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ψ</m:t>
                      </m:r>
                      <m:d>
                        <m:dPr>
                          <m:ctrlPr>
                            <a:rPr lang="en-IN" sz="1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r</m:t>
                          </m:r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θ</m:t>
                          </m:r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e>
                      </m:d>
                    </m:oMath>
                  </m:oMathPara>
                </a14:m>
                <a:endParaRPr lang="en-IN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𝜕𝜓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𝜕𝜓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 </m:t>
                      </m:r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𝜕𝜓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𝜕𝜓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en-IN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𝜕𝜓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unc>
                        <m:func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e>
                      </m:func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𝜕𝜓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e>
                          </m:func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𝜕𝜓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den>
                      </m:f>
                    </m:oMath>
                  </m:oMathPara>
                </a14:m>
                <a:endParaRPr lang="en-IN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unc>
                        <m:func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e>
                      </m:func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e>
                          </m:func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den>
                      </m:f>
                    </m:oMath>
                  </m:oMathPara>
                </a14:m>
                <a:endParaRPr lang="en-IN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num>
                        <m:den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den>
                      </m:f>
                      <m:d>
                        <m:dPr>
                          <m:ctrlPr>
                            <a:rPr lang="en-IN" sz="1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𝜕𝜓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IN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num>
                        <m:den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e>
                          </m:func>
                          <m:f>
                            <m:f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IN" sz="18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θ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den>
                          </m:f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e>
                          </m:func>
                          <m:f>
                            <m:f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𝜕𝜓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IN" sz="18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θ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𝜕𝜓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IN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N" sz="18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18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ψ</m:t>
                        </m:r>
                      </m:num>
                      <m:den>
                        <m:sSup>
                          <m:sSupPr>
                            <m:ctrlPr>
                              <a:rPr lang="en-IN" sz="18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cos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θ</m:t>
                    </m:r>
                    <m:f>
                      <m:fPr>
                        <m:ctrlPr>
                          <a:rPr lang="en-IN" sz="18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18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ψ</m:t>
                        </m:r>
                      </m:num>
                      <m:den>
                        <m:sSup>
                          <m:sSupPr>
                            <m:ctrlPr>
                              <a:rPr lang="en-IN" sz="18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 </m:t>
                    </m:r>
                    <m:f>
                      <m:fPr>
                        <m:ctrlPr>
                          <a:rPr lang="en-IN" sz="18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18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θ</m:t>
                        </m:r>
                      </m:num>
                      <m:den>
                        <m:sSup>
                          <m:sSupPr>
                            <m:ctrlPr>
                              <a:rPr lang="en-IN" sz="18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f>
                      <m:fPr>
                        <m:ctrlPr>
                          <a:rPr lang="en-IN" sz="18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18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ψ</m:t>
                        </m:r>
                      </m:num>
                      <m:den>
                        <m:sSup>
                          <m:sSupPr>
                            <m:ctrlPr>
                              <a:rPr lang="en-IN" sz="18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  <m:r>
                              <m:rPr>
                                <m:sty m:val="p"/>
                              </m:rP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θ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 </m:t>
                    </m:r>
                    <m:f>
                      <m:fPr>
                        <m:ctrlPr>
                          <a:rPr lang="en-IN" sz="18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func>
                          <m:funcPr>
                            <m:ctrlPr>
                              <a:rPr lang="en-IN" sz="18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θ</m:t>
                            </m:r>
                            <m:func>
                              <m:funcPr>
                                <m:ctrlPr>
                                  <a:rPr lang="en-IN" sz="1800" i="1">
                                    <a:effectLst/>
                                    <a:latin typeface="Cambria Math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θ</m:t>
                                </m:r>
                              </m:e>
                            </m:func>
                          </m:e>
                        </m:func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</m:den>
                    </m:f>
                    <m:f>
                      <m:fPr>
                        <m:ctrlPr>
                          <a:rPr lang="en-IN" sz="18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18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ψ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θ</m:t>
                        </m:r>
                      </m:den>
                    </m:f>
                  </m:oMath>
                </a14:m>
                <a:r>
                  <a:rPr lang="en-IN" sz="12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----------- (7c)</a:t>
                </a:r>
                <a:endParaRPr lang="en-IN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IN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E8524871-EC90-490B-BA58-CB8A86EF3E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8051" y="820899"/>
                <a:ext cx="5727031" cy="531690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87465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600C344C-82C2-4F8A-87D1-64F3E1763B35}"/>
                  </a:ext>
                </a:extLst>
              </p:cNvPr>
              <p:cNvSpPr txBox="1"/>
              <p:nvPr/>
            </p:nvSpPr>
            <p:spPr>
              <a:xfrm>
                <a:off x="231004" y="21329"/>
                <a:ext cx="11521444" cy="4203074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IN" sz="1800" i="1" dirty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By Adding Eqns. (7a), (7b) and (7c)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sz="1800" i="1" smtClean="0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num>
                        <m:den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num>
                        <m:den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num>
                        <m:den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IN" sz="18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</m:t>
                      </m:r>
                      <m:r>
                        <a:rPr lang="en-US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θ</m:t>
                      </m:r>
                      <m:sSup>
                        <m:sSup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ϕ</m:t>
                      </m:r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num>
                        <m:den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 </m:t>
                      </m:r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num>
                        <m:den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num>
                        <m:den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 </m:t>
                      </m:r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num>
                        <m:den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den>
                      </m:f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num>
                        <m:den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ϕ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func>
                                <m:funcPr>
                                  <m:ctrlPr>
                                    <a:rPr lang="en-IN" sz="18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θ</m:t>
                                  </m:r>
                                  <m:func>
                                    <m:funcPr>
                                      <m:ctrlPr>
                                        <a:rPr lang="en-IN" sz="1800" i="1">
                                          <a:effectLst/>
                                          <a:latin typeface="Cambria Math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θ</m:t>
                                      </m:r>
                                    </m:e>
                                  </m:func>
                                </m:e>
                              </m:func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ϕ</m:t>
                          </m:r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  <m:func>
                                <m:funcPr>
                                  <m:ctrlPr>
                                    <a:rPr lang="en-IN" sz="18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ϕ</m:t>
                                  </m:r>
                                  <m:func>
                                    <m:funcPr>
                                      <m:ctrlPr>
                                        <a:rPr lang="en-IN" sz="1800" i="1">
                                          <a:effectLst/>
                                          <a:latin typeface="Cambria Math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ϕ</m:t>
                                      </m:r>
                                    </m:e>
                                  </m:func>
                                </m:e>
                              </m:func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e>
                          </m:func>
                        </m:den>
                      </m:f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den>
                      </m:f>
                      <m:r>
                        <a:rPr lang="en-IN" sz="18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en-IN" sz="1800" b="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18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     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fName>
                            <m:e>
                              <m:func>
                                <m:funcPr>
                                  <m:ctrlPr>
                                    <a:rPr lang="en-IN" sz="18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ϕ</m:t>
                                  </m:r>
                                  <m:func>
                                    <m:funcPr>
                                      <m:ctrlPr>
                                        <a:rPr lang="en-IN" sz="1800" i="1">
                                          <a:effectLst/>
                                          <a:latin typeface="Cambria Math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ϕ</m:t>
                                      </m:r>
                                    </m:e>
                                  </m:func>
                                </m:e>
                              </m:func>
                            </m:e>
                          </m:func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r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θ</m:t>
                      </m:r>
                      <m:sSup>
                        <m:sSup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ϕ</m:t>
                      </m:r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num>
                        <m:den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 </m:t>
                      </m:r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num>
                        <m:den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num>
                        <m:den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 </m:t>
                      </m:r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num>
                        <m:den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den>
                      </m:f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num>
                        <m:den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ϕ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func>
                                <m:funcPr>
                                  <m:ctrlPr>
                                    <a:rPr lang="en-IN" sz="18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θ</m:t>
                                  </m:r>
                                  <m:func>
                                    <m:funcPr>
                                      <m:ctrlPr>
                                        <a:rPr lang="en-IN" sz="1800" i="1">
                                          <a:effectLst/>
                                          <a:latin typeface="Cambria Math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θ</m:t>
                                      </m:r>
                                    </m:e>
                                  </m:func>
                                </m:e>
                              </m:func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ϕ</m:t>
                          </m:r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den>
                      </m:f>
                    </m:oMath>
                  </m:oMathPara>
                </a14:m>
                <a:endParaRPr lang="en-IN" sz="18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  <m:func>
                                <m:funcPr>
                                  <m:ctrlPr>
                                    <a:rPr lang="en-IN" sz="18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ϕ</m:t>
                                  </m:r>
                                  <m:func>
                                    <m:funcPr>
                                      <m:ctrlPr>
                                        <a:rPr lang="en-IN" sz="1800" i="1">
                                          <a:effectLst/>
                                          <a:latin typeface="Cambria Math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ϕ</m:t>
                                      </m:r>
                                    </m:e>
                                  </m:func>
                                </m:e>
                              </m:func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e>
                          </m:func>
                        </m:den>
                      </m:f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fName>
                            <m:e>
                              <m:func>
                                <m:funcPr>
                                  <m:ctrlPr>
                                    <a:rPr lang="en-IN" sz="18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ϕ</m:t>
                                  </m:r>
                                  <m:func>
                                    <m:funcPr>
                                      <m:ctrlPr>
                                        <a:rPr lang="en-IN" sz="1800" i="1">
                                          <a:effectLst/>
                                          <a:latin typeface="Cambria Math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ϕ</m:t>
                                      </m:r>
                                    </m:e>
                                  </m:func>
                                </m:e>
                              </m:func>
                            </m:e>
                          </m:func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r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θ</m:t>
                      </m:r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num>
                        <m:den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 </m:t>
                      </m:r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num>
                        <m:den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num>
                        <m:den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 </m:t>
                      </m:r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  <m:func>
                                <m:funcPr>
                                  <m:ctrlPr>
                                    <a:rPr lang="en-IN" sz="18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θ</m:t>
                                  </m:r>
                                </m:e>
                              </m:func>
                            </m:e>
                          </m:func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den>
                      </m:f>
                    </m:oMath>
                  </m:oMathPara>
                </a14:m>
                <a:endParaRPr lang="en-IN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N" sz="18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18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ψ</m:t>
                        </m:r>
                      </m:num>
                      <m:den>
                        <m:sSup>
                          <m:sSupPr>
                            <m:ctrlPr>
                              <a:rPr lang="en-IN" sz="18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IN" sz="18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18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ψ</m:t>
                        </m:r>
                      </m:num>
                      <m:den>
                        <m:sSup>
                          <m:sSupPr>
                            <m:ctrlPr>
                              <a:rPr lang="en-IN" sz="18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IN" sz="18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18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ψ</m:t>
                        </m:r>
                      </m:num>
                      <m:den>
                        <m:sSup>
                          <m:sSupPr>
                            <m:ctrlPr>
                              <a:rPr lang="en-IN" sz="18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IN" sz="18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18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ψ</m:t>
                        </m:r>
                      </m:num>
                      <m:den>
                        <m:sSup>
                          <m:sSupPr>
                            <m:ctrlPr>
                              <a:rPr lang="en-IN" sz="18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 </m:t>
                    </m:r>
                    <m:f>
                      <m:fPr>
                        <m:ctrlPr>
                          <a:rPr lang="en-IN" sz="18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IN" sz="18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f>
                      <m:fPr>
                        <m:ctrlPr>
                          <a:rPr lang="en-IN" sz="18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18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ψ</m:t>
                        </m:r>
                      </m:num>
                      <m:den>
                        <m:sSup>
                          <m:sSupPr>
                            <m:ctrlPr>
                              <a:rPr lang="en-IN" sz="18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  <m:r>
                              <m:rPr>
                                <m:sty m:val="p"/>
                              </m:rP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θ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 </m:t>
                    </m:r>
                    <m:f>
                      <m:fPr>
                        <m:ctrlPr>
                          <a:rPr lang="en-IN" sz="18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IN" sz="18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IN" sz="18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θ</m:t>
                        </m:r>
                      </m:den>
                    </m:f>
                    <m:f>
                      <m:fPr>
                        <m:ctrlPr>
                          <a:rPr lang="en-IN" sz="18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18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ψ</m:t>
                        </m:r>
                      </m:num>
                      <m:den>
                        <m:sSup>
                          <m:sSupPr>
                            <m:ctrlPr>
                              <a:rPr lang="en-IN" sz="18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  <m:r>
                              <m:rPr>
                                <m:sty m:val="p"/>
                              </m:rP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ϕ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IN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----------- (8)</a:t>
                </a:r>
                <a:endParaRPr lang="en-IN" sz="18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num>
                        <m:den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num>
                        <m:den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num>
                        <m:den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  <m:d>
                        <m:dPr>
                          <m:ctrlPr>
                            <a:rPr lang="en-IN" sz="1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IN" sz="1800" i="1">
                                      <a:effectLst/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𝜕𝜓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den>
                          </m:f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 </m:t>
                      </m:r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IN" sz="1800" i="1">
                                  <a:effectLst/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e>
                          </m:func>
                        </m:den>
                      </m:f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den>
                      </m:f>
                      <m:d>
                        <m:dPr>
                          <m:ctrlPr>
                            <a:rPr lang="en-IN" sz="1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IN" sz="18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IN" sz="1800" i="1">
                                      <a:effectLst/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θ</m:t>
                                  </m:r>
                                </m:e>
                              </m:func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𝜕𝜓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den>
                          </m:f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 </m:t>
                      </m:r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den>
                      </m:f>
                      <m:f>
                        <m:fPr>
                          <m:ctrlPr>
                            <a:rPr lang="en-IN" sz="1800" i="1">
                              <a:effectLst/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num>
                        <m:den>
                          <m:sSup>
                            <m:sSupPr>
                              <m:ctrlPr>
                                <a:rPr lang="en-IN" sz="1800" i="1">
                                  <a:effectLst/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ϕ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IN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600C344C-82C2-4F8A-87D1-64F3E1763B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004" y="21329"/>
                <a:ext cx="11521444" cy="4203074"/>
              </a:xfrm>
              <a:prstGeom prst="rect">
                <a:avLst/>
              </a:prstGeom>
              <a:blipFill>
                <a:blip r:embed="rId2"/>
                <a:stretch>
                  <a:fillRect l="-476" t="-43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074E744-CBC7-4C04-909B-86532DA8D1E5}"/>
              </a:ext>
            </a:extLst>
          </p:cNvPr>
          <p:cNvSpPr txBox="1">
            <a:spLocks/>
          </p:cNvSpPr>
          <p:nvPr/>
        </p:nvSpPr>
        <p:spPr>
          <a:xfrm>
            <a:off x="1031359" y="6284849"/>
            <a:ext cx="11089759" cy="552903"/>
          </a:xfrm>
          <a:prstGeom prst="rect">
            <a:avLst/>
          </a:prstGeom>
          <a:solidFill>
            <a:srgbClr val="FFFF00"/>
          </a:solidFill>
        </p:spPr>
        <p:txBody>
          <a:bodyPr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err="1"/>
              <a:t>Dr.</a:t>
            </a:r>
            <a:r>
              <a:rPr lang="en-IN" dirty="0"/>
              <a:t> S. ANBARASU </a:t>
            </a:r>
            <a:r>
              <a:rPr lang="en-IN" sz="1800" dirty="0"/>
              <a:t>Ph.D., Assistant Professor, Department of Physics, St. Joseph’s College, Tiruchirappalli-620002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id="{C5FB2BBB-E2BF-429C-824D-80F5792D0B7E}"/>
                  </a:ext>
                </a:extLst>
              </p:cNvPr>
              <p:cNvSpPr txBox="1"/>
              <p:nvPr/>
            </p:nvSpPr>
            <p:spPr>
              <a:xfrm>
                <a:off x="240624" y="4293930"/>
                <a:ext cx="6150543" cy="1924501"/>
              </a:xfrm>
              <a:prstGeom prst="rect">
                <a:avLst/>
              </a:prstGeom>
              <a:solidFill>
                <a:srgbClr val="00B0F0"/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N" sz="18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IN" sz="18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func>
                          <m:funcPr>
                            <m:ctrlPr>
                              <a:rPr lang="en-IN" sz="18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θ</m:t>
                            </m:r>
                          </m:e>
                        </m:func>
                      </m:den>
                    </m:f>
                    <m:f>
                      <m:fPr>
                        <m:ctrlPr>
                          <a:rPr lang="en-IN" sz="1800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θ</m:t>
                        </m:r>
                      </m:den>
                    </m:f>
                    <m:d>
                      <m:dPr>
                        <m:ctrlPr>
                          <a:rPr lang="en-IN" sz="1800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IN" sz="1800" i="1">
                                <a:effectLst/>
                                <a:latin typeface="Cambria Math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IN" sz="1800" i="1">
                                    <a:effectLst/>
                                    <a:latin typeface="Cambria Math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θ</m:t>
                                </m:r>
                              </m:e>
                            </m:func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𝜕𝜓</m:t>
                            </m:r>
                          </m:num>
                          <m:den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  <m:r>
                              <m:rPr>
                                <m:sty m:val="p"/>
                              </m:rP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θ</m:t>
                            </m:r>
                          </m:den>
                        </m:f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the net outflow of flux per unit volume </a:t>
                </a:r>
                <a:endParaRPr lang="en-IN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N" sz="18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IN" sz="18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IN" sz="18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θ</m:t>
                        </m:r>
                      </m:den>
                    </m:f>
                    <m:f>
                      <m:fPr>
                        <m:ctrlPr>
                          <a:rPr lang="en-IN" sz="18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18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ψ</m:t>
                        </m:r>
                      </m:num>
                      <m:den>
                        <m:sSup>
                          <m:sSupPr>
                            <m:ctrlPr>
                              <a:rPr lang="en-IN" sz="18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  <m:r>
                              <m:rPr>
                                <m:sty m:val="p"/>
                              </m:rP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ϕ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the net azimuthal outflow of flux per unit volume</a:t>
                </a:r>
                <a:endParaRPr lang="en-IN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N" sz="18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IN" sz="18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f>
                      <m:fPr>
                        <m:ctrlPr>
                          <a:rPr lang="en-IN" sz="1800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</m:den>
                    </m:f>
                    <m:d>
                      <m:dPr>
                        <m:ctrlPr>
                          <a:rPr lang="en-IN" sz="1800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IN" sz="1800" i="1">
                                <a:effectLst/>
                                <a:latin typeface="Cambria Math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IN" sz="1800" i="1">
                                    <a:effectLst/>
                                    <a:latin typeface="Cambria Math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𝑟</m:t>
                                </m:r>
                              </m:e>
                              <m:sup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𝜕𝜓</m:t>
                            </m:r>
                          </m:num>
                          <m:den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the net radial outflow of flux per unit volume</a:t>
                </a:r>
                <a:endParaRPr lang="en-IN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C5FB2BBB-E2BF-429C-824D-80F5792D0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624" y="4293930"/>
                <a:ext cx="6150543" cy="19245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CE74628-4F21-415F-8414-7C5CFF4BE762}"/>
              </a:ext>
            </a:extLst>
          </p:cNvPr>
          <p:cNvSpPr txBox="1"/>
          <p:nvPr/>
        </p:nvSpPr>
        <p:spPr>
          <a:xfrm>
            <a:off x="8191099" y="4649002"/>
            <a:ext cx="2444817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IN" sz="36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xmlns="" val="39413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8C9A380B-6A45-48CC-9F70-DDF593E68D08}"/>
                  </a:ext>
                </a:extLst>
              </p:cNvPr>
              <p:cNvSpPr txBox="1"/>
              <p:nvPr/>
            </p:nvSpPr>
            <p:spPr>
              <a:xfrm>
                <a:off x="151593" y="579361"/>
                <a:ext cx="6097604" cy="54140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en-US" sz="24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</m:t>
                    </m:r>
                    <m:func>
                      <m:funcPr>
                        <m:ctrlPr>
                          <a:rPr lang="en-IN" sz="24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func>
                          <m:funcPr>
                            <m:ctrlPr>
                              <a:rPr lang="en-IN" sz="24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θ</m:t>
                            </m:r>
                          </m:e>
                        </m:func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ϕ</m:t>
                        </m:r>
                      </m:e>
                    </m:func>
                  </m:oMath>
                </a14:m>
                <a:r>
                  <a:rPr lang="en-IN" sz="2400" i="1" dirty="0">
                    <a:solidFill>
                      <a:srgbClr val="FF0000"/>
                    </a:solidFill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------------ (1a)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</m:t>
                    </m:r>
                    <m:func>
                      <m:funcPr>
                        <m:ctrlPr>
                          <a:rPr lang="en-IN" sz="24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θ</m:t>
                        </m:r>
                      </m:e>
                    </m:func>
                    <m:func>
                      <m:funcPr>
                        <m:ctrlPr>
                          <a:rPr lang="en-IN" sz="24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ϕ</m:t>
                        </m:r>
                      </m:e>
                    </m:func>
                  </m:oMath>
                </a14:m>
                <a:r>
                  <a:rPr lang="en-IN" sz="24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------------ (1b)</a:t>
                </a:r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</m:t>
                    </m:r>
                    <m:func>
                      <m:funcPr>
                        <m:ctrlPr>
                          <a:rPr lang="en-IN" sz="24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θ</m:t>
                        </m:r>
                      </m:e>
                    </m:func>
                  </m:oMath>
                </a14:m>
                <a:r>
                  <a:rPr lang="en-IN" sz="24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------------ (1c)</a:t>
                </a:r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IN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IN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IN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IN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IN" sz="24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IN" sz="24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IN" sz="24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IN" sz="24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IN" sz="24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------------ (2)</a:t>
                </a:r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IN" sz="24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tan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ϕ</m:t>
                        </m:r>
                      </m:e>
                    </m:func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IN" sz="24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IN" sz="24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------------ (3a)</a:t>
                </a:r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IN" sz="24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θ</m:t>
                        </m:r>
                      </m:e>
                    </m:func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IN" sz="24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</m:den>
                    </m:f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IN" sz="24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IN" sz="24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IN" sz="2400" i="1">
                                    <a:effectLst/>
                                    <a:latin typeface="Cambria Math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IN" sz="2400" i="1">
                                    <a:effectLst/>
                                    <a:latin typeface="Cambria Math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IN" sz="2400" i="1">
                                    <a:effectLst/>
                                    <a:latin typeface="Cambria Math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𝑧</m:t>
                                </m:r>
                              </m:e>
                              <m:sup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n-IN" sz="24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------------ (3b)</a:t>
                </a:r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IN" sz="2400" i="1">
                            <a:effectLst/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tan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θ</m:t>
                        </m:r>
                      </m:e>
                    </m:func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IN" sz="2400" i="1">
                            <a:effectLst/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IN" sz="2400" i="1">
                                <a:effectLst/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IN" sz="2400" i="1">
                                    <a:effectLst/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IN" sz="2400" i="1">
                                    <a:effectLst/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den>
                    </m:f>
                  </m:oMath>
                </a14:m>
                <a:r>
                  <a:rPr lang="en-IN" sz="24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------------ (3c)</a:t>
                </a:r>
              </a:p>
              <a:p>
                <a:endParaRPr lang="en-IN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8C9A380B-6A45-48CC-9F70-DDF593E68D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593" y="579361"/>
                <a:ext cx="6097604" cy="5414046"/>
              </a:xfrm>
              <a:prstGeom prst="rect">
                <a:avLst/>
              </a:prstGeom>
              <a:blipFill>
                <a:blip r:embed="rId2"/>
                <a:stretch>
                  <a:fillRect l="-300" t="-56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218C3864-144B-4490-921B-125E97713144}"/>
              </a:ext>
            </a:extLst>
          </p:cNvPr>
          <p:cNvSpPr txBox="1">
            <a:spLocks/>
          </p:cNvSpPr>
          <p:nvPr/>
        </p:nvSpPr>
        <p:spPr>
          <a:xfrm>
            <a:off x="1031359" y="6315741"/>
            <a:ext cx="11089759" cy="531636"/>
          </a:xfrm>
          <a:prstGeom prst="rect">
            <a:avLst/>
          </a:prstGeom>
          <a:solidFill>
            <a:srgbClr val="FFFF00"/>
          </a:solidFill>
        </p:spPr>
        <p:txBody>
          <a:bodyPr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Dr. S. ANBARASU </a:t>
            </a:r>
            <a:r>
              <a:rPr lang="en-IN" sz="1800"/>
              <a:t>Ph.D., Assistant Professor, Department of Physics, St. Joseph’s College, Tiruchirappalli-620002</a:t>
            </a:r>
            <a:endParaRPr lang="en-IN" sz="1800" dirty="0"/>
          </a:p>
        </p:txBody>
      </p:sp>
      <p:pic>
        <p:nvPicPr>
          <p:cNvPr id="5" name="Picture 4" descr="spher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4197" y="916969"/>
            <a:ext cx="5594558" cy="371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2338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84E14F8E-A1A0-480A-8EFF-EB77F6461B4A}"/>
                  </a:ext>
                </a:extLst>
              </p:cNvPr>
              <p:cNvSpPr txBox="1"/>
              <p:nvPr/>
            </p:nvSpPr>
            <p:spPr>
              <a:xfrm>
                <a:off x="101687" y="612495"/>
                <a:ext cx="5750472" cy="3010504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Partially differentiate </a:t>
                </a:r>
                <a:r>
                  <a:rPr lang="en-US" sz="2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eqn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(2) with respect to x</a:t>
                </a:r>
                <a:endParaRPr lang="en-IN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m:rPr>
                          <m:sty m:val="p"/>
                        </m:rPr>
                        <a:rPr lang="en-US" sz="2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r</m:t>
                      </m:r>
                      <m:r>
                        <a:rPr lang="en-US" sz="2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f>
                        <m:fPr>
                          <m:ctrlPr>
                            <a:rPr lang="en-IN" sz="2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r</m:t>
                          </m:r>
                        </m:num>
                        <m:den>
                          <m:r>
                            <a:rPr lang="en-US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x</m:t>
                          </m:r>
                        </m:den>
                      </m:f>
                      <m:r>
                        <a:rPr lang="en-US" sz="2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</m:t>
                      </m:r>
                      <m:r>
                        <m:rPr>
                          <m:sty m:val="p"/>
                        </m:rPr>
                        <a:rPr lang="en-US" sz="2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x</m:t>
                      </m:r>
                    </m:oMath>
                  </m:oMathPara>
                </a14:m>
                <a:endParaRPr lang="en-IN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N" sz="2800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r</m:t>
                        </m:r>
                      </m:num>
                      <m:den>
                        <m:r>
                          <a:rPr lang="en-US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x</m:t>
                        </m:r>
                      </m:den>
                    </m:f>
                    <m:r>
                      <a:rPr lang="en-US" sz="2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IN" sz="28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x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r</m:t>
                        </m:r>
                      </m:den>
                    </m:f>
                    <m:r>
                      <a:rPr lang="en-US" sz="2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unc>
                      <m:funcPr>
                        <m:ctrlPr>
                          <a:rPr lang="en-IN" sz="28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func>
                          <m:funcPr>
                            <m:ctrlPr>
                              <a:rPr lang="en-IN" sz="28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θ</m:t>
                            </m:r>
                          </m:e>
                        </m:func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ϕ</m:t>
                        </m:r>
                      </m:e>
                    </m:func>
                  </m:oMath>
                </a14:m>
                <a:r>
                  <a:rPr lang="en-IN" sz="28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------------ (4a)</a:t>
                </a:r>
                <a:endParaRPr lang="en-IN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84E14F8E-A1A0-480A-8EFF-EB77F6461B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87" y="612495"/>
                <a:ext cx="5750472" cy="3010504"/>
              </a:xfrm>
              <a:prstGeom prst="rect">
                <a:avLst/>
              </a:prstGeom>
              <a:blipFill>
                <a:blip r:embed="rId2"/>
                <a:stretch>
                  <a:fillRect l="-2227" t="-1215" b="-121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id="{47BC9328-6D19-4241-88D4-B7F7DB5F5286}"/>
                  </a:ext>
                </a:extLst>
              </p:cNvPr>
              <p:cNvSpPr txBox="1"/>
              <p:nvPr/>
            </p:nvSpPr>
            <p:spPr>
              <a:xfrm>
                <a:off x="2030820" y="3751104"/>
                <a:ext cx="6928702" cy="2514984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Partially differentiate </a:t>
                </a:r>
                <a:r>
                  <a:rPr lang="en-US" sz="2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eqn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(2) with respect to z</a:t>
                </a:r>
                <a:endParaRPr lang="en-IN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m:rPr>
                          <m:sty m:val="p"/>
                        </m:rPr>
                        <a:rPr lang="en-US" sz="2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r</m:t>
                      </m:r>
                      <m:r>
                        <a:rPr lang="en-US" sz="2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f>
                        <m:fPr>
                          <m:ctrlPr>
                            <a:rPr lang="en-IN" sz="2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r</m:t>
                          </m:r>
                        </m:num>
                        <m:den>
                          <m:r>
                            <a:rPr lang="en-US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z</m:t>
                          </m:r>
                        </m:den>
                      </m:f>
                      <m:r>
                        <a:rPr lang="en-US" sz="2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</m:t>
                      </m:r>
                      <m:r>
                        <m:rPr>
                          <m:sty m:val="p"/>
                        </m:rPr>
                        <a:rPr lang="en-US" sz="2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z</m:t>
                      </m:r>
                    </m:oMath>
                  </m:oMathPara>
                </a14:m>
                <a:endParaRPr lang="en-IN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N" sz="2800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r</m:t>
                        </m:r>
                      </m:num>
                      <m:den>
                        <m:r>
                          <a:rPr lang="en-US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z</m:t>
                        </m:r>
                      </m:den>
                    </m:f>
                    <m:r>
                      <a:rPr lang="en-US" sz="2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IN" sz="28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z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r</m:t>
                        </m:r>
                      </m:den>
                    </m:f>
                    <m:r>
                      <a:rPr lang="en-US" sz="2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unc>
                      <m:funcPr>
                        <m:ctrlPr>
                          <a:rPr lang="en-IN" sz="28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θ</m:t>
                        </m:r>
                      </m:e>
                    </m:func>
                  </m:oMath>
                </a14:m>
                <a:r>
                  <a:rPr lang="en-IN" sz="28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------------ (4c)</a:t>
                </a:r>
                <a:endParaRPr lang="en-IN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47BC9328-6D19-4241-88D4-B7F7DB5F52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0820" y="3751104"/>
                <a:ext cx="6928702" cy="2514984"/>
              </a:xfrm>
              <a:prstGeom prst="rect">
                <a:avLst/>
              </a:prstGeom>
              <a:blipFill>
                <a:blip r:embed="rId3"/>
                <a:stretch>
                  <a:fillRect l="-1759" t="-1453" b="-169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DC17DCFF-3150-4510-A4EE-8977228DCB55}"/>
                  </a:ext>
                </a:extLst>
              </p:cNvPr>
              <p:cNvSpPr txBox="1"/>
              <p:nvPr/>
            </p:nvSpPr>
            <p:spPr>
              <a:xfrm>
                <a:off x="6346895" y="551138"/>
                <a:ext cx="5750472" cy="3157403"/>
              </a:xfrm>
              <a:prstGeom prst="rect">
                <a:avLst/>
              </a:prstGeom>
              <a:solidFill>
                <a:srgbClr val="00B050"/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Partially differentiate </a:t>
                </a:r>
                <a:r>
                  <a:rPr lang="en-US" sz="2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eqn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(2) with respect to y</a:t>
                </a:r>
                <a:endParaRPr lang="en-IN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m:rPr>
                          <m:sty m:val="p"/>
                        </m:rPr>
                        <a:rPr lang="en-US" sz="2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r</m:t>
                      </m:r>
                      <m:r>
                        <a:rPr lang="en-US" sz="2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f>
                        <m:fPr>
                          <m:ctrlPr>
                            <a:rPr lang="en-IN" sz="2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r</m:t>
                          </m:r>
                        </m:num>
                        <m:den>
                          <m:r>
                            <a:rPr lang="en-US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y</m:t>
                          </m:r>
                        </m:den>
                      </m:f>
                      <m:r>
                        <a:rPr lang="en-US" sz="2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</m:t>
                      </m:r>
                      <m:r>
                        <m:rPr>
                          <m:sty m:val="p"/>
                        </m:rPr>
                        <a:rPr lang="en-US" sz="2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y</m:t>
                      </m:r>
                    </m:oMath>
                  </m:oMathPara>
                </a14:m>
                <a:endParaRPr lang="en-IN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N" sz="2800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r</m:t>
                        </m:r>
                      </m:num>
                      <m:den>
                        <m:r>
                          <a:rPr lang="en-US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y</m:t>
                        </m:r>
                      </m:den>
                    </m:f>
                    <m:r>
                      <a:rPr lang="en-US" sz="2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IN" sz="28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y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r</m:t>
                        </m:r>
                      </m:den>
                    </m:f>
                    <m:r>
                      <a:rPr lang="en-US" sz="2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unc>
                      <m:funcPr>
                        <m:ctrlPr>
                          <a:rPr lang="en-IN" sz="28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θ</m:t>
                        </m:r>
                      </m:e>
                    </m:func>
                    <m:func>
                      <m:funcPr>
                        <m:ctrlPr>
                          <a:rPr lang="en-IN" sz="28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ϕ</m:t>
                        </m:r>
                      </m:e>
                    </m:func>
                  </m:oMath>
                </a14:m>
                <a:r>
                  <a:rPr lang="en-IN" sz="28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------------ (4b)</a:t>
                </a:r>
                <a:endParaRPr lang="en-IN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DC17DCFF-3150-4510-A4EE-8977228DCB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6895" y="551138"/>
                <a:ext cx="5750472" cy="3157403"/>
              </a:xfrm>
              <a:prstGeom prst="rect">
                <a:avLst/>
              </a:prstGeom>
              <a:blipFill>
                <a:blip r:embed="rId4"/>
                <a:stretch>
                  <a:fillRect l="-2121" t="-11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69721354-E235-4639-8242-9DC8F442BE3A}"/>
                  </a:ext>
                </a:extLst>
              </p:cNvPr>
              <p:cNvSpPr txBox="1"/>
              <p:nvPr/>
            </p:nvSpPr>
            <p:spPr>
              <a:xfrm>
                <a:off x="2429402" y="41887"/>
                <a:ext cx="6530119" cy="555793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Take eqn (2)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2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                     </m:t>
                        </m:r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IN" sz="28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IN" sz="28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IN" sz="28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IN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69721354-E235-4639-8242-9DC8F442BE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9402" y="41887"/>
                <a:ext cx="6530119" cy="555793"/>
              </a:xfrm>
              <a:prstGeom prst="rect">
                <a:avLst/>
              </a:prstGeom>
              <a:blipFill>
                <a:blip r:embed="rId5"/>
                <a:stretch>
                  <a:fillRect l="-1961" t="-7692" b="-2857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ubtitle 2">
            <a:extLst>
              <a:ext uri="{FF2B5EF4-FFF2-40B4-BE49-F238E27FC236}">
                <a16:creationId xmlns:a16="http://schemas.microsoft.com/office/drawing/2014/main" xmlns="" id="{A5858FF5-4E74-4D1A-965A-8FDBC9A5E81F}"/>
              </a:ext>
            </a:extLst>
          </p:cNvPr>
          <p:cNvSpPr txBox="1">
            <a:spLocks/>
          </p:cNvSpPr>
          <p:nvPr/>
        </p:nvSpPr>
        <p:spPr>
          <a:xfrm>
            <a:off x="1031359" y="6315741"/>
            <a:ext cx="11089759" cy="531636"/>
          </a:xfrm>
          <a:prstGeom prst="rect">
            <a:avLst/>
          </a:prstGeom>
          <a:solidFill>
            <a:srgbClr val="FFFF00"/>
          </a:solidFill>
        </p:spPr>
        <p:txBody>
          <a:bodyPr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N" dirty="0" err="1"/>
              <a:t>Dr.</a:t>
            </a:r>
            <a:r>
              <a:rPr lang="en-IN" dirty="0"/>
              <a:t> S. ANBARASU </a:t>
            </a:r>
            <a:r>
              <a:rPr lang="en-IN" sz="1800" dirty="0"/>
              <a:t>Ph.D., Assistant Professor, Department of Physics, St. Joseph’s College, Tiruchirappalli-620002</a:t>
            </a:r>
          </a:p>
        </p:txBody>
      </p:sp>
    </p:spTree>
    <p:extLst>
      <p:ext uri="{BB962C8B-B14F-4D97-AF65-F5344CB8AC3E}">
        <p14:creationId xmlns:p14="http://schemas.microsoft.com/office/powerpoint/2010/main" xmlns="" val="172287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CC0D037F-7801-489B-AEE7-E62F5CDA4B5B}"/>
                  </a:ext>
                </a:extLst>
              </p:cNvPr>
              <p:cNvSpPr txBox="1"/>
              <p:nvPr/>
            </p:nvSpPr>
            <p:spPr>
              <a:xfrm>
                <a:off x="7218" y="24201"/>
                <a:ext cx="6345461" cy="6288837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Take </a:t>
                </a:r>
                <a:r>
                  <a:rPr lang="en-US" sz="2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eqn (3b)</a:t>
                </a:r>
                <a14:m>
                  <m:oMath xmlns:m="http://schemas.openxmlformats.org/officeDocument/2006/math">
                    <m:r>
                      <a:rPr lang="en-IN" sz="2600" b="0" i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            </m:t>
                    </m:r>
                    <m:func>
                      <m:funcPr>
                        <m:ctrlPr>
                          <a:rPr lang="en-IN" sz="26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sz="2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θ</m:t>
                        </m:r>
                      </m:e>
                    </m:func>
                    <m:r>
                      <a:rPr lang="en-U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IN" sz="26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IN" sz="26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IN" sz="2600" i="1">
                                    <a:effectLst/>
                                    <a:latin typeface="Cambria Math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IN" sz="2600" i="1">
                                    <a:effectLst/>
                                    <a:latin typeface="Cambria Math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lang="en-US" sz="2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IN" sz="2600" i="1">
                                    <a:effectLst/>
                                    <a:latin typeface="Cambria Math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𝑧</m:t>
                                </m:r>
                              </m:e>
                              <m:sup>
                                <m:r>
                                  <a:rPr lang="en-US" sz="2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endParaRPr lang="en-IN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Partially differentiate </a:t>
                </a:r>
                <a:r>
                  <a:rPr lang="en-US" sz="26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eqn</a:t>
                </a:r>
                <a:r>
                  <a:rPr lang="en-US" sz="26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(3b) </a:t>
                </a:r>
                <a:r>
                  <a:rPr lang="en-US" sz="26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w.r.</a:t>
                </a:r>
                <a:r>
                  <a:rPr lang="en-US" sz="2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to x</a:t>
                </a:r>
                <a:endParaRPr lang="en-IN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IN" sz="26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n-US" sz="2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e>
                      </m:func>
                      <m:r>
                        <a:rPr lang="en-US" sz="2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f>
                        <m:fPr>
                          <m:ctrlPr>
                            <a:rPr lang="en-IN" sz="26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num>
                        <m:den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𝑧</m:t>
                      </m:r>
                      <m:f>
                        <m:fPr>
                          <m:ctrlPr>
                            <a:rPr lang="en-IN" sz="26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  <m:sSup>
                        <m:sSupPr>
                          <m:ctrlPr>
                            <a:rPr lang="en-IN" sz="26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IN" sz="26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IN" sz="26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IN" sz="26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IN" sz="26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2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IN" sz="26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2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IN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IN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e>
                      </m:func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𝑧</m:t>
                      </m:r>
                      <m:d>
                        <m:dPr>
                          <m:ctrlPr>
                            <a:rPr lang="en-IN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n-IN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IN" sz="24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IN" sz="24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IN" sz="24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.2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</m:oMath>
                  </m:oMathPara>
                </a14:m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N" sz="26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n-US" sz="2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e>
                      </m:func>
                      <m:r>
                        <a:rPr lang="en-US" sz="2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f>
                        <m:fPr>
                          <m:ctrlPr>
                            <a:rPr lang="en-IN" sz="26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num>
                        <m:den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IN" sz="26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𝑧𝑥</m:t>
                          </m:r>
                        </m:num>
                        <m:den>
                          <m:sSup>
                            <m:sSupPr>
                              <m:ctrlPr>
                                <a:rPr lang="en-IN" sz="26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IN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sz="26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num>
                        <m:den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IN" sz="26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  <m:func>
                            <m:funcPr>
                              <m:ctrlPr>
                                <a:rPr lang="en-IN" sz="26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e>
                          </m:func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  <m:func>
                            <m:funcPr>
                              <m:ctrlPr>
                                <a:rPr lang="en-IN" sz="26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func>
                                <m:funcPr>
                                  <m:ctrlPr>
                                    <a:rPr lang="en-IN" sz="26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6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6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θ</m:t>
                                  </m:r>
                                </m:e>
                              </m:func>
                              <m:r>
                                <m:rPr>
                                  <m:sty m:val="p"/>
                                </m:rPr>
                                <a:rPr lang="en-US" sz="2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ϕ</m:t>
                              </m:r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en-IN" sz="26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IN" sz="26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IN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N" sz="26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 sz="2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θ</m:t>
                        </m:r>
                      </m:num>
                      <m:den>
                        <m:r>
                          <a:rPr lang="en-US" sz="2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  <m:r>
                      <a:rPr lang="en-U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IN" sz="26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IN" sz="26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en-US" sz="2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θ</m:t>
                            </m:r>
                          </m:e>
                        </m:func>
                        <m:func>
                          <m:funcPr>
                            <m:ctrlPr>
                              <a:rPr lang="en-IN" sz="26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en-US" sz="2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ϕ</m:t>
                            </m:r>
                          </m:e>
                        </m:func>
                      </m:num>
                      <m:den>
                        <m:r>
                          <a:rPr lang="en-US" sz="2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IN" sz="28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------------ (5a)</a:t>
                </a:r>
                <a:endParaRPr lang="en-IN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CC0D037F-7801-489B-AEE7-E62F5CDA4B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8" y="24201"/>
                <a:ext cx="6345461" cy="6288837"/>
              </a:xfrm>
              <a:prstGeom prst="rect">
                <a:avLst/>
              </a:prstGeom>
              <a:blipFill>
                <a:blip r:embed="rId2"/>
                <a:stretch>
                  <a:fillRect l="-172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id="{27CDDA1A-E7D3-408C-AF03-083DF0E66C7B}"/>
                  </a:ext>
                </a:extLst>
              </p:cNvPr>
              <p:cNvSpPr txBox="1"/>
              <p:nvPr/>
            </p:nvSpPr>
            <p:spPr>
              <a:xfrm>
                <a:off x="6423664" y="-25083"/>
                <a:ext cx="5844536" cy="6576287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Take </a:t>
                </a:r>
                <a:r>
                  <a:rPr lang="en-US" sz="2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eqn (3b)</a:t>
                </a:r>
                <a14:m>
                  <m:oMath xmlns:m="http://schemas.openxmlformats.org/officeDocument/2006/math">
                    <m:r>
                      <a:rPr lang="en-IN" sz="26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            </m:t>
                    </m:r>
                    <m:func>
                      <m:funcPr>
                        <m:ctrlPr>
                          <a:rPr lang="en-IN" sz="26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6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sz="26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θ</m:t>
                        </m:r>
                      </m:e>
                    </m:func>
                    <m:r>
                      <a:rPr lang="en-US" sz="2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IN" sz="26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IN" sz="2600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IN" sz="2600" i="1">
                                    <a:latin typeface="Cambria Math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6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6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IN" sz="2600" i="1">
                                    <a:latin typeface="Cambria Math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6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lang="en-US" sz="26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6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IN" sz="2600" i="1">
                                    <a:latin typeface="Cambria Math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6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𝑧</m:t>
                                </m:r>
                              </m:e>
                              <m:sup>
                                <m:r>
                                  <a:rPr lang="en-US" sz="26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endParaRPr lang="en-IN" sz="26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Partially differentiate </a:t>
                </a:r>
                <a:r>
                  <a:rPr lang="en-US" sz="26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eqn</a:t>
                </a:r>
                <a:r>
                  <a:rPr lang="en-US" sz="26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(3b) </a:t>
                </a:r>
                <a:r>
                  <a:rPr lang="en-US" sz="26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w.r.</a:t>
                </a:r>
                <a:r>
                  <a:rPr lang="en-US" sz="2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to x</a:t>
                </a:r>
                <a:endParaRPr lang="en-IN" sz="26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IN" sz="26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n-US" sz="2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e>
                      </m:func>
                      <m:r>
                        <a:rPr lang="en-US" sz="2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f>
                        <m:fPr>
                          <m:ctrlPr>
                            <a:rPr lang="en-IN" sz="26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num>
                        <m:den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2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𝑧</m:t>
                      </m:r>
                      <m:f>
                        <m:fPr>
                          <m:ctrlPr>
                            <a:rPr lang="en-IN" sz="26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  <m:sSup>
                        <m:sSupPr>
                          <m:ctrlPr>
                            <a:rPr lang="en-IN" sz="26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IN" sz="26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IN" sz="26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IN" sz="26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IN" sz="26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2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IN" sz="26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2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IN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IN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e>
                      </m:func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𝑧</m:t>
                      </m:r>
                      <m:d>
                        <m:dPr>
                          <m:ctrlPr>
                            <a:rPr lang="en-IN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n-IN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IN" sz="24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IN" sz="24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IN" sz="24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.2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</m:oMath>
                  </m:oMathPara>
                </a14:m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N" sz="26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n-US" sz="2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e>
                      </m:func>
                      <m:r>
                        <a:rPr lang="en-US" sz="2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f>
                        <m:fPr>
                          <m:ctrlPr>
                            <a:rPr lang="en-IN" sz="26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num>
                        <m:den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2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IN" sz="26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𝑧𝑦</m:t>
                          </m:r>
                        </m:num>
                        <m:den>
                          <m:sSup>
                            <m:sSupPr>
                              <m:ctrlPr>
                                <a:rPr lang="en-IN" sz="26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IN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sz="26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num>
                        <m:den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2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IN" sz="26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  <m:func>
                            <m:funcPr>
                              <m:ctrlPr>
                                <a:rPr lang="en-IN" sz="26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  <m:r>
                                <a:rPr lang="en-US" sz="2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  <m:func>
                                <m:funcPr>
                                  <m:ctrlPr>
                                    <a:rPr lang="en-IN" sz="26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6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6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θ</m:t>
                                  </m:r>
                                </m:e>
                              </m:func>
                              <m:func>
                                <m:funcPr>
                                  <m:ctrlPr>
                                    <a:rPr lang="en-IN" sz="26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6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6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ϕ</m:t>
                                  </m:r>
                                </m:e>
                              </m:func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en-IN" sz="26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IN" sz="26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IN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N" sz="26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 sz="2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θ</m:t>
                        </m:r>
                      </m:num>
                      <m:den>
                        <m:r>
                          <a:rPr lang="en-US" sz="2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IN" sz="26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den>
                    </m:f>
                    <m:r>
                      <a:rPr lang="en-U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IN" sz="26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IN" sz="26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en-US" sz="2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θ</m:t>
                            </m:r>
                          </m:e>
                        </m:func>
                        <m:func>
                          <m:funcPr>
                            <m:ctrlPr>
                              <a:rPr lang="en-IN" sz="26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en-US" sz="2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ϕ</m:t>
                            </m:r>
                          </m:e>
                        </m:func>
                      </m:num>
                      <m:den>
                        <m:r>
                          <a:rPr lang="en-US" sz="2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IN" sz="28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------------ (5b)</a:t>
                </a:r>
                <a:endParaRPr lang="en-IN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27CDDA1A-E7D3-408C-AF03-083DF0E66C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3664" y="-25083"/>
                <a:ext cx="5844536" cy="6576287"/>
              </a:xfrm>
              <a:prstGeom prst="rect">
                <a:avLst/>
              </a:prstGeom>
              <a:blipFill>
                <a:blip r:embed="rId3"/>
                <a:stretch>
                  <a:fillRect l="-187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ubtitle 2">
            <a:extLst>
              <a:ext uri="{FF2B5EF4-FFF2-40B4-BE49-F238E27FC236}">
                <a16:creationId xmlns:a16="http://schemas.microsoft.com/office/drawing/2014/main" xmlns="" id="{A231B93D-50C2-4502-850D-5A29DF4323F5}"/>
              </a:ext>
            </a:extLst>
          </p:cNvPr>
          <p:cNvSpPr txBox="1">
            <a:spLocks/>
          </p:cNvSpPr>
          <p:nvPr/>
        </p:nvSpPr>
        <p:spPr>
          <a:xfrm>
            <a:off x="1031359" y="6315741"/>
            <a:ext cx="11089759" cy="531636"/>
          </a:xfrm>
          <a:prstGeom prst="rect">
            <a:avLst/>
          </a:prstGeom>
          <a:solidFill>
            <a:srgbClr val="FFFF00"/>
          </a:solidFill>
        </p:spPr>
        <p:txBody>
          <a:bodyPr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Dr. S. ANBARASU </a:t>
            </a:r>
            <a:r>
              <a:rPr lang="en-IN" sz="1800"/>
              <a:t>Ph.D., Assistant Professor, Department of Physics, St. Joseph’s College, Tiruchirappalli-620002</a:t>
            </a:r>
            <a:endParaRPr lang="en-IN" sz="1800" dirty="0"/>
          </a:p>
        </p:txBody>
      </p:sp>
    </p:spTree>
    <p:extLst>
      <p:ext uri="{BB962C8B-B14F-4D97-AF65-F5344CB8AC3E}">
        <p14:creationId xmlns:p14="http://schemas.microsoft.com/office/powerpoint/2010/main" xmlns="" val="300123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CC0D037F-7801-489B-AEE7-E62F5CDA4B5B}"/>
                  </a:ext>
                </a:extLst>
              </p:cNvPr>
              <p:cNvSpPr txBox="1"/>
              <p:nvPr/>
            </p:nvSpPr>
            <p:spPr>
              <a:xfrm>
                <a:off x="7218" y="24201"/>
                <a:ext cx="6345461" cy="5581208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6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Take eqn (3c)</a:t>
                </a:r>
                <a14:m>
                  <m:oMath xmlns:m="http://schemas.openxmlformats.org/officeDocument/2006/math">
                    <m:r>
                      <a:rPr lang="en-IN" sz="2600" b="0" i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      </m:t>
                    </m:r>
                    <m:func>
                      <m:funcPr>
                        <m:ctrlPr>
                          <a:rPr lang="en-IN" sz="26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tan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sz="2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θ</m:t>
                        </m:r>
                      </m:e>
                    </m:func>
                    <m:r>
                      <a:rPr lang="en-U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IN" sz="26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IN" sz="26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IN" sz="2600" i="1">
                                    <a:effectLst/>
                                    <a:latin typeface="Cambria Math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IN" sz="2600" i="1">
                                    <a:effectLst/>
                                    <a:latin typeface="Cambria Math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lang="en-US" sz="2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num>
                      <m:den>
                        <m:r>
                          <a:rPr lang="en-US" sz="2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den>
                    </m:f>
                  </m:oMath>
                </a14:m>
                <a:endParaRPr lang="en-IN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Partially differentiate </a:t>
                </a:r>
                <a:r>
                  <a:rPr lang="en-US" sz="26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eqn</a:t>
                </a:r>
                <a:r>
                  <a:rPr lang="en-US" sz="26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(3c)</a:t>
                </a:r>
                <a:r>
                  <a:rPr lang="en-US" sz="2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w.r.to z</a:t>
                </a:r>
                <a:endParaRPr lang="en-IN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IN" sz="26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sec</m:t>
                          </m:r>
                        </m:e>
                        <m:sup>
                          <m:r>
                            <a:rPr lang="en-US" sz="26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IN" sz="26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fName>
                        <m:e>
                          <m:f>
                            <m:fPr>
                              <m:ctrlPr>
                                <a:rPr lang="en-IN" sz="26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2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num>
                            <m:den>
                              <m:r>
                                <a:rPr lang="en-US" sz="2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2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z</m:t>
                              </m:r>
                            </m:den>
                          </m:f>
                        </m:e>
                      </m:func>
                      <m:r>
                        <a:rPr lang="en-US" sz="26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IN" sz="26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IN" sz="26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IN" sz="26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f>
                        <m:fPr>
                          <m:ctrlPr>
                            <a:rPr lang="en-IN" sz="26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z</m:t>
                          </m:r>
                        </m:den>
                      </m:f>
                      <m:d>
                        <m:dPr>
                          <m:ctrlPr>
                            <a:rPr lang="en-IN" sz="26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IN" sz="26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6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sz="26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z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IN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IN" sz="26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sec</m:t>
                          </m:r>
                        </m:e>
                        <m:sup>
                          <m:r>
                            <a:rPr lang="en-US" sz="26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IN" sz="26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fName>
                        <m:e>
                          <m:f>
                            <m:fPr>
                              <m:ctrlPr>
                                <a:rPr lang="en-IN" sz="26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2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num>
                            <m:den>
                              <m:r>
                                <a:rPr lang="en-US" sz="2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2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z</m:t>
                              </m:r>
                            </m:den>
                          </m:f>
                        </m:e>
                      </m:func>
                      <m:r>
                        <a:rPr lang="en-US" sz="26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IN" sz="26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IN" sz="26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IN" sz="26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d>
                        <m:dPr>
                          <m:ctrlPr>
                            <a:rPr lang="en-IN" sz="26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IN" sz="26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26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IN" sz="2600" i="1">
                                      <a:effectLst/>
                                      <a:latin typeface="Cambria Math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6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z</m:t>
                                  </m:r>
                                </m:e>
                                <m:sup>
                                  <m:r>
                                    <a:rPr lang="en-US" sz="26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IN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sz="26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num>
                        <m:den>
                          <m:r>
                            <a:rPr lang="en-US" sz="2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z</m:t>
                          </m:r>
                        </m:den>
                      </m:f>
                      <m:r>
                        <a:rPr lang="en-US" sz="26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IN" sz="26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  <m:func>
                            <m:funcPr>
                              <m:ctrlPr>
                                <a:rPr lang="en-IN" sz="26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en-IN" sz="26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US" sz="26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IN" sz="26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  <m:r>
                                <a:rPr lang="en-US" sz="2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</m:fName>
                            <m:e>
                              <m:sSup>
                                <m:sSupPr>
                                  <m:ctrlPr>
                                    <a:rPr lang="en-IN" sz="2600" i="1">
                                      <a:effectLst/>
                                      <a:latin typeface="Cambria Math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6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r</m:t>
                                  </m:r>
                                </m:e>
                                <m:sup>
                                  <m:r>
                                    <a:rPr lang="en-US" sz="26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IN" sz="2600" i="1">
                                      <a:effectLst/>
                                      <a:latin typeface="Cambria Math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6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US" sz="26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>
                                  <m:sty m:val="p"/>
                                </m:rPr>
                                <a:rPr lang="en-US" sz="2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IN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N" sz="2600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 sz="2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θ</m:t>
                        </m:r>
                      </m:num>
                      <m:den>
                        <m:r>
                          <a:rPr lang="en-US" sz="2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 sz="2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z</m:t>
                        </m:r>
                      </m:den>
                    </m:f>
                    <m:r>
                      <a:rPr lang="en-US" sz="26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IN" sz="26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IN" sz="26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en-US" sz="2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θ</m:t>
                            </m:r>
                          </m:e>
                        </m:func>
                      </m:num>
                      <m:den>
                        <m:r>
                          <a:rPr lang="en-US" sz="2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IN" sz="28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------------ (5c)</a:t>
                </a:r>
                <a:endParaRPr lang="en-IN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CC0D037F-7801-489B-AEE7-E62F5CDA4B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8" y="24201"/>
                <a:ext cx="6345461" cy="5581208"/>
              </a:xfrm>
              <a:prstGeom prst="rect">
                <a:avLst/>
              </a:prstGeom>
              <a:blipFill>
                <a:blip r:embed="rId2"/>
                <a:stretch>
                  <a:fillRect l="-1729" b="-43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id="{27CDDA1A-E7D3-408C-AF03-083DF0E66C7B}"/>
                  </a:ext>
                </a:extLst>
              </p:cNvPr>
              <p:cNvSpPr txBox="1"/>
              <p:nvPr/>
            </p:nvSpPr>
            <p:spPr>
              <a:xfrm>
                <a:off x="6423664" y="1072196"/>
                <a:ext cx="5844536" cy="3579506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N" sz="2600" i="1" smtClean="0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 sz="2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θ</m:t>
                        </m:r>
                      </m:num>
                      <m:den>
                        <m:r>
                          <a:rPr lang="en-US" sz="2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  <m:r>
                      <a:rPr lang="en-U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IN" sz="26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IN" sz="26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en-US" sz="2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θ</m:t>
                            </m:r>
                          </m:e>
                        </m:func>
                        <m:func>
                          <m:funcPr>
                            <m:ctrlPr>
                              <a:rPr lang="en-IN" sz="26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en-US" sz="2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ϕ</m:t>
                            </m:r>
                          </m:e>
                        </m:func>
                      </m:num>
                      <m:den>
                        <m:r>
                          <a:rPr lang="en-US" sz="2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IN" sz="28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------------ (5a)</a:t>
                </a:r>
                <a:endParaRPr lang="en-IN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N" sz="2600" i="1" smtClean="0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 sz="2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θ</m:t>
                        </m:r>
                      </m:num>
                      <m:den>
                        <m:r>
                          <a:rPr lang="en-US" sz="2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IN" sz="26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den>
                    </m:f>
                    <m:r>
                      <a:rPr lang="en-U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IN" sz="26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IN" sz="26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en-US" sz="2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θ</m:t>
                            </m:r>
                          </m:e>
                        </m:func>
                        <m:func>
                          <m:funcPr>
                            <m:ctrlPr>
                              <a:rPr lang="en-IN" sz="26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en-US" sz="2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ϕ</m:t>
                            </m:r>
                          </m:e>
                        </m:func>
                      </m:num>
                      <m:den>
                        <m:r>
                          <a:rPr lang="en-US" sz="2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IN" sz="28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------------ (5b)</a:t>
                </a:r>
                <a:endParaRPr lang="en-IN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N" sz="2600" i="1" smtClean="0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 sz="2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θ</m:t>
                        </m:r>
                      </m:num>
                      <m:den>
                        <m:r>
                          <a:rPr lang="en-US" sz="2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 sz="2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z</m:t>
                        </m:r>
                      </m:den>
                    </m:f>
                    <m:r>
                      <a:rPr lang="en-US" sz="26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IN" sz="26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IN" sz="26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en-US" sz="2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θ</m:t>
                            </m:r>
                          </m:e>
                        </m:func>
                      </m:num>
                      <m:den>
                        <m:r>
                          <a:rPr lang="en-US" sz="2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IN" sz="28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------------ (5c)</a:t>
                </a:r>
                <a:endParaRPr lang="en-IN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IN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IN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27CDDA1A-E7D3-408C-AF03-083DF0E66C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3664" y="1072196"/>
                <a:ext cx="5844536" cy="35795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ubtitle 2">
            <a:extLst>
              <a:ext uri="{FF2B5EF4-FFF2-40B4-BE49-F238E27FC236}">
                <a16:creationId xmlns:a16="http://schemas.microsoft.com/office/drawing/2014/main" xmlns="" id="{0C195100-9679-4969-8BD2-C4FC6727DD66}"/>
              </a:ext>
            </a:extLst>
          </p:cNvPr>
          <p:cNvSpPr txBox="1">
            <a:spLocks/>
          </p:cNvSpPr>
          <p:nvPr/>
        </p:nvSpPr>
        <p:spPr>
          <a:xfrm>
            <a:off x="1031359" y="6315741"/>
            <a:ext cx="11089759" cy="531636"/>
          </a:xfrm>
          <a:prstGeom prst="rect">
            <a:avLst/>
          </a:prstGeom>
          <a:solidFill>
            <a:srgbClr val="FFFF00"/>
          </a:solidFill>
        </p:spPr>
        <p:txBody>
          <a:bodyPr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N" dirty="0" err="1"/>
              <a:t>Dr.</a:t>
            </a:r>
            <a:r>
              <a:rPr lang="en-IN" dirty="0"/>
              <a:t> S. ANBARASU </a:t>
            </a:r>
            <a:r>
              <a:rPr lang="en-IN" sz="1800" dirty="0"/>
              <a:t>Ph.D., Assistant Professor, Department of Physics, St. Joseph’s College, Tiruchirappalli-620002</a:t>
            </a:r>
          </a:p>
        </p:txBody>
      </p:sp>
    </p:spTree>
    <p:extLst>
      <p:ext uri="{BB962C8B-B14F-4D97-AF65-F5344CB8AC3E}">
        <p14:creationId xmlns:p14="http://schemas.microsoft.com/office/powerpoint/2010/main" xmlns="" val="144099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3498B16C-4D88-47D9-922D-478E322328B7}"/>
                  </a:ext>
                </a:extLst>
              </p:cNvPr>
              <p:cNvSpPr txBox="1"/>
              <p:nvPr/>
            </p:nvSpPr>
            <p:spPr>
              <a:xfrm>
                <a:off x="82307" y="1075972"/>
                <a:ext cx="4172059" cy="4591578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Partially differentiate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eqn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(3a) with respect to x</a:t>
                </a:r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sec</m:t>
                          </m:r>
                        </m:e>
                        <m:sup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fName>
                        <m:e>
                          <m:f>
                            <m:f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ϕ</m:t>
                              </m:r>
                            </m:num>
                            <m:den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</m:den>
                          </m:f>
                        </m:e>
                      </m:func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x</m:t>
                          </m:r>
                        </m:den>
                      </m:f>
                      <m:d>
                        <m:d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y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sec</m:t>
                          </m:r>
                        </m:e>
                        <m:sup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fName>
                        <m:e>
                          <m:f>
                            <m:f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ϕ</m:t>
                              </m:r>
                            </m:num>
                            <m:den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</m:den>
                          </m:f>
                        </m:e>
                      </m:func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y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IN" sz="2400" i="1">
                                      <a:effectLst/>
                                      <a:latin typeface="Cambria Math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x</m:t>
                                  </m:r>
                                </m:e>
                                <m:sup>
                                  <m: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num>
                        <m:den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x</m:t>
                          </m:r>
                        </m:den>
                      </m:f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  <m:func>
                            <m:func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e>
                          </m:func>
                          <m:func>
                            <m:func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ϕ</m:t>
                              </m:r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ϕ</m:t>
                              </m:r>
                            </m:fName>
                            <m:e>
                              <m:sSup>
                                <m:sSupPr>
                                  <m:ctrlPr>
                                    <a:rPr lang="en-IN" sz="2400" i="1">
                                      <a:effectLst/>
                                      <a:latin typeface="Cambria Math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r</m:t>
                                  </m:r>
                                </m:e>
                                <m:sup>
                                  <m: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IN" sz="2400" i="1">
                                      <a:effectLst/>
                                      <a:latin typeface="Cambria Math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  <m:sSup>
                                <m:sSupPr>
                                  <m:ctrlPr>
                                    <a:rPr lang="en-IN" sz="2400" i="1">
                                      <a:effectLst/>
                                      <a:latin typeface="Cambria Math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func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den>
                      </m:f>
                    </m:oMath>
                  </m:oMathPara>
                </a14:m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ϕ</m:t>
                        </m:r>
                      </m:num>
                      <m:den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x</m:t>
                        </m:r>
                      </m:den>
                    </m:f>
                    <m:r>
                      <a:rPr lang="en-US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IN" sz="2400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IN" sz="24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ϕ</m:t>
                            </m:r>
                          </m:e>
                        </m:func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  <m:func>
                          <m:funcPr>
                            <m:ctrlPr>
                              <a:rPr lang="en-IN" sz="24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θ</m:t>
                            </m:r>
                          </m:e>
                        </m:func>
                      </m:den>
                    </m:f>
                  </m:oMath>
                </a14:m>
                <a:r>
                  <a:rPr lang="en-IN" sz="24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------------ (6a)</a:t>
                </a:r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3498B16C-4D88-47D9-922D-478E32232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07" y="1075972"/>
                <a:ext cx="4172059" cy="4591578"/>
              </a:xfrm>
              <a:prstGeom prst="rect">
                <a:avLst/>
              </a:prstGeom>
              <a:blipFill>
                <a:blip r:embed="rId2"/>
                <a:stretch>
                  <a:fillRect l="-2339" t="-531" b="-13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id="{F5F4629B-1883-481A-816F-566CC981D88D}"/>
                  </a:ext>
                </a:extLst>
              </p:cNvPr>
              <p:cNvSpPr txBox="1"/>
              <p:nvPr/>
            </p:nvSpPr>
            <p:spPr>
              <a:xfrm>
                <a:off x="4350612" y="1102827"/>
                <a:ext cx="3878988" cy="4935710"/>
              </a:xfrm>
              <a:prstGeom prst="rect">
                <a:avLst/>
              </a:prstGeom>
              <a:solidFill>
                <a:srgbClr val="00B0F0"/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Partially differentiate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eqn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(3a) with respect to y</a:t>
                </a:r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sec</m:t>
                          </m:r>
                        </m:e>
                        <m:sup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fName>
                        <m:e>
                          <m:f>
                            <m:f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ϕ</m:t>
                              </m:r>
                            </m:num>
                            <m:den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y</m:t>
                              </m:r>
                            </m:den>
                          </m:f>
                        </m:e>
                      </m:func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y</m:t>
                          </m:r>
                        </m:den>
                      </m:f>
                      <m:d>
                        <m:d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y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sec</m:t>
                          </m:r>
                        </m:e>
                        <m:sup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fName>
                        <m:e>
                          <m:f>
                            <m:f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ϕ</m:t>
                              </m:r>
                            </m:num>
                            <m:den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y</m:t>
                              </m:r>
                            </m:den>
                          </m:f>
                        </m:e>
                      </m:func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num>
                        <m:den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y</m:t>
                          </m:r>
                        </m:den>
                      </m:f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  <m:func>
                            <m:func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func>
                                <m:funcPr>
                                  <m:ctrlPr>
                                    <a:rPr lang="en-IN" sz="24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θ</m:t>
                                  </m:r>
                                </m:e>
                              </m:func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ϕ</m:t>
                              </m:r>
                              <m:sSup>
                                <m:sSupPr>
                                  <m:ctrlPr>
                                    <a:rPr lang="en-IN" sz="2400" i="1">
                                      <a:effectLst/>
                                      <a:latin typeface="Cambria Math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sec</m:t>
                                  </m:r>
                                </m:e>
                                <m:sup>
                                  <m: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ϕ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ϕ</m:t>
                        </m:r>
                      </m:num>
                      <m:den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y</m:t>
                        </m:r>
                      </m:den>
                    </m:f>
                    <m:r>
                      <a:rPr lang="en-US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IN" sz="2400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IN" sz="2400" i="1">
                                <a:effectLst/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ϕ</m:t>
                            </m:r>
                          </m:e>
                        </m:func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  <m:func>
                          <m:funcPr>
                            <m:ctrlPr>
                              <a:rPr lang="en-IN" sz="2400" i="1">
                                <a:effectLst/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θ</m:t>
                            </m:r>
                          </m:e>
                        </m:func>
                      </m:den>
                    </m:f>
                  </m:oMath>
                </a14:m>
                <a:r>
                  <a:rPr lang="en-IN" sz="24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------------ (6b)</a:t>
                </a:r>
                <a:endParaRPr lang="en-IN" sz="24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F5F4629B-1883-481A-816F-566CC981D8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0612" y="1102827"/>
                <a:ext cx="3878988" cy="4935710"/>
              </a:xfrm>
              <a:prstGeom prst="rect">
                <a:avLst/>
              </a:prstGeom>
              <a:blipFill>
                <a:blip r:embed="rId3"/>
                <a:stretch>
                  <a:fillRect l="-2516" t="-494" r="-361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4522466E-42B8-423D-AF21-F865D09E1812}"/>
                  </a:ext>
                </a:extLst>
              </p:cNvPr>
              <p:cNvSpPr txBox="1"/>
              <p:nvPr/>
            </p:nvSpPr>
            <p:spPr>
              <a:xfrm>
                <a:off x="8229599" y="2166574"/>
                <a:ext cx="3775507" cy="2005870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Partially differentiate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eqn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(3a) with respect to z</a:t>
                </a:r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num>
                        <m:den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z</m:t>
                          </m:r>
                        </m:den>
                      </m:f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</m:t>
                      </m:r>
                      <m:r>
                        <m:rPr>
                          <m:nor/>
                        </m:rPr>
                        <a:rPr lang="en-IN" sz="2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−−−−−−−− (</m:t>
                      </m:r>
                      <m:r>
                        <m:rPr>
                          <m:nor/>
                        </m:rPr>
                        <a:rPr lang="en-IN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6</m:t>
                      </m:r>
                      <m:r>
                        <m:rPr>
                          <m:nor/>
                        </m:rPr>
                        <a:rPr lang="en-IN" sz="2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IN" sz="2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4522466E-42B8-423D-AF21-F865D09E18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599" y="2166574"/>
                <a:ext cx="3775507" cy="2005870"/>
              </a:xfrm>
              <a:prstGeom prst="rect">
                <a:avLst/>
              </a:prstGeom>
              <a:blipFill>
                <a:blip r:embed="rId4"/>
                <a:stretch>
                  <a:fillRect l="-2423" t="-121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F571BC6E-B4B8-416A-BDBC-CFC33854925A}"/>
                  </a:ext>
                </a:extLst>
              </p:cNvPr>
              <p:cNvSpPr txBox="1"/>
              <p:nvPr/>
            </p:nvSpPr>
            <p:spPr>
              <a:xfrm>
                <a:off x="3651809" y="180116"/>
                <a:ext cx="5194479" cy="755335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Take eqn (3a) </a:t>
                </a:r>
                <a14:m>
                  <m:oMath xmlns:m="http://schemas.openxmlformats.org/officeDocument/2006/math">
                    <m:r>
                      <a:rPr lang="en-IN" sz="2800" b="0" i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        </m:t>
                    </m:r>
                    <m:func>
                      <m:funcPr>
                        <m:ctrlPr>
                          <a:rPr lang="en-IN" sz="2800" i="1" smtClean="0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tan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ϕ</m:t>
                        </m:r>
                      </m:e>
                    </m:fun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IN" sz="28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IN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F571BC6E-B4B8-416A-BDBC-CFC3385492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1809" y="180116"/>
                <a:ext cx="5194479" cy="755335"/>
              </a:xfrm>
              <a:prstGeom prst="rect">
                <a:avLst/>
              </a:prstGeom>
              <a:blipFill>
                <a:blip r:embed="rId5"/>
                <a:stretch>
                  <a:fillRect l="-2347" b="-975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ubtitle 2">
            <a:extLst>
              <a:ext uri="{FF2B5EF4-FFF2-40B4-BE49-F238E27FC236}">
                <a16:creationId xmlns:a16="http://schemas.microsoft.com/office/drawing/2014/main" xmlns="" id="{50F303AF-CB7C-431D-9834-337C38F36342}"/>
              </a:ext>
            </a:extLst>
          </p:cNvPr>
          <p:cNvSpPr txBox="1">
            <a:spLocks/>
          </p:cNvSpPr>
          <p:nvPr/>
        </p:nvSpPr>
        <p:spPr>
          <a:xfrm>
            <a:off x="1031359" y="6315741"/>
            <a:ext cx="11089759" cy="531636"/>
          </a:xfrm>
          <a:prstGeom prst="rect">
            <a:avLst/>
          </a:prstGeom>
          <a:solidFill>
            <a:srgbClr val="FFFF00"/>
          </a:solidFill>
        </p:spPr>
        <p:txBody>
          <a:bodyPr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Dr. S. ANBARASU </a:t>
            </a:r>
            <a:r>
              <a:rPr lang="en-IN" sz="1800"/>
              <a:t>Ph.D., Assistant Professor, Department of Physics, St. Joseph’s College, Tiruchirappalli-620002</a:t>
            </a:r>
            <a:endParaRPr lang="en-IN" sz="1800" dirty="0"/>
          </a:p>
        </p:txBody>
      </p:sp>
    </p:spTree>
    <p:extLst>
      <p:ext uri="{BB962C8B-B14F-4D97-AF65-F5344CB8AC3E}">
        <p14:creationId xmlns:p14="http://schemas.microsoft.com/office/powerpoint/2010/main" xmlns="" val="24868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xmlns="" id="{2D05E54C-EF37-44F2-9E96-1CACE5CDF7E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82408584"/>
                  </p:ext>
                </p:extLst>
              </p:nvPr>
            </p:nvGraphicFramePr>
            <p:xfrm>
              <a:off x="125128" y="279132"/>
              <a:ext cx="11136429" cy="617500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712143">
                      <a:extLst>
                        <a:ext uri="{9D8B030D-6E8A-4147-A177-3AD203B41FA5}">
                          <a16:colId xmlns:a16="http://schemas.microsoft.com/office/drawing/2014/main" xmlns="" val="2573698929"/>
                        </a:ext>
                      </a:extLst>
                    </a:gridCol>
                    <a:gridCol w="4161323">
                      <a:extLst>
                        <a:ext uri="{9D8B030D-6E8A-4147-A177-3AD203B41FA5}">
                          <a16:colId xmlns:a16="http://schemas.microsoft.com/office/drawing/2014/main" xmlns="" val="1710415927"/>
                        </a:ext>
                      </a:extLst>
                    </a:gridCol>
                    <a:gridCol w="3262963">
                      <a:extLst>
                        <a:ext uri="{9D8B030D-6E8A-4147-A177-3AD203B41FA5}">
                          <a16:colId xmlns:a16="http://schemas.microsoft.com/office/drawing/2014/main" xmlns="" val="1880100527"/>
                        </a:ext>
                      </a:extLst>
                    </a:gridCol>
                  </a:tblGrid>
                  <a:tr h="96343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2800" dirty="0">
                              <a:effectLst/>
                            </a:rPr>
                            <a:t>Radial Part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2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Eqn. (4a to 4c)</a:t>
                          </a:r>
                          <a:endParaRPr lang="en-IN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2800" dirty="0">
                              <a:effectLst/>
                            </a:rPr>
                            <a:t>Polar angle Part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10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Eqn. (5a to 5c)</a:t>
                          </a:r>
                          <a:endParaRPr lang="en-IN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2800" dirty="0">
                              <a:effectLst/>
                            </a:rPr>
                            <a:t>Azimuth angle part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10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Eqn. (6a to 6c)</a:t>
                          </a:r>
                          <a:endParaRPr lang="en-IN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rgbClr val="00B0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75829310"/>
                      </a:ext>
                    </a:extLst>
                  </a:tr>
                  <a:tr h="153923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IN" sz="28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r</m:t>
                                    </m:r>
                                  </m:num>
                                  <m:den>
                                    <m:r>
                                      <a:rPr lang="en-US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x</m:t>
                                    </m:r>
                                  </m:den>
                                </m:f>
                                <m:r>
                                  <a:rPr lang="en-US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 </m:t>
                                </m:r>
                                <m:func>
                                  <m:funcPr>
                                    <m:ctrlPr>
                                      <a:rPr lang="en-IN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func>
                                      <m:funcPr>
                                        <m:ctrlPr>
                                          <a:rPr lang="en-IN" sz="28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8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8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θ</m:t>
                                        </m:r>
                                      </m:e>
                                    </m:func>
                                    <m:r>
                                      <m:rPr>
                                        <m:sty m:val="p"/>
                                      </m:rPr>
                                      <a:rPr lang="en-US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ϕ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IN" sz="28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28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IN" sz="2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IN" sz="2800" i="1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2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θ</m:t>
                                    </m:r>
                                  </m:num>
                                  <m:den>
                                    <m:r>
                                      <a:rPr lang="en-US" sz="2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en-US" sz="2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den>
                                </m:f>
                                <m:r>
                                  <a:rPr lang="en-US" sz="28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IN" sz="2800" i="1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func>
                                      <m:funcPr>
                                        <m:ctrlPr>
                                          <a:rPr lang="en-IN" sz="28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θ</m:t>
                                        </m:r>
                                      </m:e>
                                    </m:func>
                                    <m:func>
                                      <m:funcPr>
                                        <m:ctrlPr>
                                          <a:rPr lang="en-IN" sz="28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ϕ</m:t>
                                        </m:r>
                                      </m:e>
                                    </m:func>
                                  </m:num>
                                  <m:den>
                                    <m:r>
                                      <a:rPr lang="en-US" sz="2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IN" sz="28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2800" dirty="0">
                              <a:effectLst/>
                            </a:rPr>
                            <a:t> </a:t>
                          </a:r>
                          <a:endParaRPr lang="en-IN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IN" sz="2800" i="1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2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ϕ</m:t>
                                    </m:r>
                                  </m:num>
                                  <m:den>
                                    <m:r>
                                      <a:rPr lang="en-US" sz="2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2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x</m:t>
                                    </m:r>
                                  </m:den>
                                </m:f>
                                <m:r>
                                  <a:rPr lang="en-US" sz="28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IN" sz="2800" i="1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unc>
                                      <m:funcPr>
                                        <m:ctrlPr>
                                          <a:rPr lang="en-IN" sz="28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ϕ</m:t>
                                        </m:r>
                                      </m:e>
                                    </m:func>
                                  </m:num>
                                  <m:den>
                                    <m:r>
                                      <a:rPr lang="en-US" sz="2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  <m:func>
                                      <m:funcPr>
                                        <m:ctrlPr>
                                          <a:rPr lang="en-IN" sz="28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θ</m:t>
                                        </m:r>
                                      </m:e>
                                    </m:func>
                                  </m:den>
                                </m:f>
                              </m:oMath>
                            </m:oMathPara>
                          </a14:m>
                          <a:endParaRPr lang="en-IN" sz="28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2800" dirty="0">
                              <a:effectLst/>
                            </a:rPr>
                            <a:t> </a:t>
                          </a:r>
                          <a:endParaRPr lang="en-IN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rgbClr val="00B0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22051035"/>
                      </a:ext>
                    </a:extLst>
                  </a:tr>
                  <a:tr h="196495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IN" sz="28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r</m:t>
                                    </m:r>
                                  </m:num>
                                  <m:den>
                                    <m:r>
                                      <a:rPr lang="en-US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y</m:t>
                                    </m:r>
                                  </m:den>
                                </m:f>
                                <m:r>
                                  <a:rPr lang="en-US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unc>
                                  <m:funcPr>
                                    <m:ctrlPr>
                                      <a:rPr lang="en-IN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θ</m:t>
                                    </m:r>
                                  </m:e>
                                </m:func>
                                <m:func>
                                  <m:funcPr>
                                    <m:ctrlPr>
                                      <a:rPr lang="en-IN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ϕ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IN" sz="28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2800" dirty="0">
                              <a:effectLst/>
                            </a:rPr>
                            <a:t> </a:t>
                          </a:r>
                          <a:endParaRPr lang="en-IN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IN" sz="2800" i="1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2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θ</m:t>
                                    </m:r>
                                  </m:num>
                                  <m:den>
                                    <m:r>
                                      <a:rPr lang="en-US" sz="2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en-US" sz="2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den>
                                </m:f>
                                <m:r>
                                  <a:rPr lang="en-US" sz="28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IN" sz="2800" i="1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  <m:func>
                                      <m:funcPr>
                                        <m:ctrlPr>
                                          <a:rPr lang="en-IN" sz="28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θ</m:t>
                                        </m:r>
                                        <m:r>
                                          <a:rPr lang="en-US" sz="2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  <m:func>
                                          <m:funcPr>
                                            <m:ctrlPr>
                                              <a:rPr lang="en-IN" sz="2800" i="1">
                                                <a:effectLst/>
                                                <a:latin typeface="Cambria Math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28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sin</m:t>
                                            </m:r>
                                          </m:fName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28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θ</m:t>
                                            </m:r>
                                          </m:e>
                                        </m:func>
                                        <m:func>
                                          <m:funcPr>
                                            <m:ctrlPr>
                                              <a:rPr lang="en-IN" sz="2800" i="1">
                                                <a:effectLst/>
                                                <a:latin typeface="Cambria Math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28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sin</m:t>
                                            </m:r>
                                          </m:fName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28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ϕ</m:t>
                                            </m:r>
                                          </m:e>
                                        </m:func>
                                      </m:e>
                                    </m:func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IN" sz="28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  <m:sup>
                                        <m:r>
                                          <a:rPr lang="en-US" sz="2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func>
                                      <m:funcPr>
                                        <m:ctrlPr>
                                          <a:rPr lang="en-IN" sz="28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θ</m:t>
                                        </m:r>
                                      </m:e>
                                    </m:func>
                                  </m:den>
                                </m:f>
                              </m:oMath>
                            </m:oMathPara>
                          </a14:m>
                          <a:endParaRPr lang="en-IN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IN" sz="2800" i="1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2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ϕ</m:t>
                                    </m:r>
                                  </m:num>
                                  <m:den>
                                    <m:r>
                                      <a:rPr lang="en-US" sz="2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2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y</m:t>
                                    </m:r>
                                  </m:den>
                                </m:f>
                                <m:r>
                                  <a:rPr lang="en-US" sz="28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IN" sz="2800" i="1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func>
                                      <m:funcPr>
                                        <m:ctrlPr>
                                          <a:rPr lang="en-IN" sz="28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ϕ</m:t>
                                        </m:r>
                                      </m:e>
                                    </m:func>
                                  </m:num>
                                  <m:den>
                                    <m:r>
                                      <a:rPr lang="en-US" sz="2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  <m:func>
                                      <m:funcPr>
                                        <m:ctrlPr>
                                          <a:rPr lang="en-IN" sz="28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θ</m:t>
                                        </m:r>
                                      </m:e>
                                    </m:func>
                                  </m:den>
                                </m:f>
                              </m:oMath>
                            </m:oMathPara>
                          </a14:m>
                          <a:endParaRPr lang="en-IN" sz="28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2800">
                              <a:effectLst/>
                            </a:rPr>
                            <a:t> </a:t>
                          </a:r>
                          <a:endParaRPr lang="en-IN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rgbClr val="00B0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604813530"/>
                      </a:ext>
                    </a:extLst>
                  </a:tr>
                  <a:tr h="153923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IN" sz="28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r</m:t>
                                    </m:r>
                                  </m:num>
                                  <m:den>
                                    <m:r>
                                      <a:rPr lang="en-US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z</m:t>
                                    </m:r>
                                  </m:den>
                                </m:f>
                                <m:r>
                                  <a:rPr lang="en-US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unc>
                                  <m:funcPr>
                                    <m:ctrlPr>
                                      <a:rPr lang="en-IN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θ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IN" sz="28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2800" dirty="0">
                              <a:effectLst/>
                            </a:rPr>
                            <a:t> </a:t>
                          </a:r>
                          <a:endParaRPr lang="en-IN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IN" sz="2800" i="1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2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θ</m:t>
                                    </m:r>
                                  </m:num>
                                  <m:den>
                                    <m:r>
                                      <a:rPr lang="en-US" sz="2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2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z</m:t>
                                    </m:r>
                                  </m:den>
                                </m:f>
                                <m:r>
                                  <a:rPr lang="en-US" sz="28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IN" sz="2800" i="1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unc>
                                      <m:funcPr>
                                        <m:ctrlPr>
                                          <a:rPr lang="en-IN" sz="28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θ</m:t>
                                        </m:r>
                                      </m:e>
                                    </m:func>
                                  </m:num>
                                  <m:den>
                                    <m:r>
                                      <a:rPr lang="en-US" sz="2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IN" sz="28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2800">
                              <a:effectLst/>
                            </a:rPr>
                            <a:t> </a:t>
                          </a:r>
                          <a:endParaRPr lang="en-IN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IN" sz="2800" i="1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2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ϕ</m:t>
                                    </m:r>
                                  </m:num>
                                  <m:den>
                                    <m:r>
                                      <a:rPr lang="en-US" sz="2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2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z</m:t>
                                    </m:r>
                                  </m:den>
                                </m:f>
                                <m:r>
                                  <a:rPr lang="en-US" sz="2800">
                                    <a:effectLst/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IN" sz="28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2800" dirty="0">
                              <a:effectLst/>
                            </a:rPr>
                            <a:t> </a:t>
                          </a:r>
                          <a:endParaRPr lang="en-IN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rgbClr val="00B0F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39313355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2D05E54C-EF37-44F2-9E96-1CACE5CDF7E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a14="http://schemas.microsoft.com/office/drawing/2010/main" xmlns="" xmlns:p14="http://schemas.microsoft.com/office/powerpoint/2010/main" val="1482408584"/>
                  </p:ext>
                </p:extLst>
              </p:nvPr>
            </p:nvGraphicFramePr>
            <p:xfrm>
              <a:off x="125128" y="279132"/>
              <a:ext cx="11136429" cy="615187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712143">
                      <a:extLst>
                        <a:ext uri="{9D8B030D-6E8A-4147-A177-3AD203B41FA5}">
                          <a16:colId xmlns:a14="http://schemas.microsoft.com/office/drawing/2010/main" xmlns="" xmlns:a16="http://schemas.microsoft.com/office/drawing/2014/main" val="2573698929"/>
                        </a:ext>
                      </a:extLst>
                    </a:gridCol>
                    <a:gridCol w="4161323">
                      <a:extLst>
                        <a:ext uri="{9D8B030D-6E8A-4147-A177-3AD203B41FA5}">
                          <a16:colId xmlns:a14="http://schemas.microsoft.com/office/drawing/2010/main" xmlns="" xmlns:a16="http://schemas.microsoft.com/office/drawing/2014/main" val="1710415927"/>
                        </a:ext>
                      </a:extLst>
                    </a:gridCol>
                    <a:gridCol w="3262963">
                      <a:extLst>
                        <a:ext uri="{9D8B030D-6E8A-4147-A177-3AD203B41FA5}">
                          <a16:colId xmlns:a14="http://schemas.microsoft.com/office/drawing/2010/main" xmlns="" xmlns:a16="http://schemas.microsoft.com/office/drawing/2014/main" val="1880100527"/>
                        </a:ext>
                      </a:extLst>
                    </a:gridCol>
                  </a:tblGrid>
                  <a:tr h="107962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2800" dirty="0">
                              <a:effectLst/>
                            </a:rPr>
                            <a:t>Radial Part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2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Eqn. (4a to 4c)</a:t>
                          </a:r>
                          <a:endParaRPr lang="en-IN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2800" dirty="0">
                              <a:effectLst/>
                            </a:rPr>
                            <a:t>Polar angle Part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10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Eqn. (5a to 5c)</a:t>
                          </a:r>
                          <a:endParaRPr lang="en-IN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2800" dirty="0">
                              <a:effectLst/>
                            </a:rPr>
                            <a:t>Azimuth angle part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10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Eqn. (6a to 6c)</a:t>
                          </a:r>
                          <a:endParaRPr lang="en-IN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rgbClr val="00B0F0"/>
                        </a:solidFill>
                      </a:tcPr>
                    </a:tc>
                    <a:extLst>
                      <a:ext uri="{0D108BD9-81ED-4DB2-BD59-A6C34878D82A}">
                        <a16:rowId xmlns:a14="http://schemas.microsoft.com/office/drawing/2010/main" xmlns="" xmlns:a16="http://schemas.microsoft.com/office/drawing/2014/main" val="275829310"/>
                      </a:ext>
                    </a:extLst>
                  </a:tr>
                  <a:tr h="153923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64" t="-74308" r="-200821" b="-2284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89312" t="-74308" r="-79063" b="-2284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41231" t="-74308" r="-746" b="-22845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4="http://schemas.microsoft.com/office/drawing/2010/main" xmlns="" xmlns:a16="http://schemas.microsoft.com/office/drawing/2014/main" val="1022051035"/>
                      </a:ext>
                    </a:extLst>
                  </a:tr>
                  <a:tr h="19649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64" t="-136533" r="-200821" b="-789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89312" t="-136533" r="-79063" b="-789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41231" t="-136533" r="-746" b="-789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4="http://schemas.microsoft.com/office/drawing/2010/main" xmlns="" xmlns:a16="http://schemas.microsoft.com/office/drawing/2014/main" val="604813530"/>
                      </a:ext>
                    </a:extLst>
                  </a:tr>
                  <a:tr h="153923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64" t="-301976" r="-200821" b="-7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89312" t="-301976" r="-79063" b="-7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41231" t="-301976" r="-746" b="-79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4="http://schemas.microsoft.com/office/drawing/2010/main" xmlns="" xmlns:a16="http://schemas.microsoft.com/office/drawing/2014/main" val="339313355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719CBF7-83CF-4372-A943-EB4943F5BAAB}"/>
              </a:ext>
            </a:extLst>
          </p:cNvPr>
          <p:cNvSpPr txBox="1">
            <a:spLocks/>
          </p:cNvSpPr>
          <p:nvPr/>
        </p:nvSpPr>
        <p:spPr>
          <a:xfrm>
            <a:off x="1031359" y="6315741"/>
            <a:ext cx="11089759" cy="531636"/>
          </a:xfrm>
          <a:prstGeom prst="rect">
            <a:avLst/>
          </a:prstGeom>
          <a:solidFill>
            <a:srgbClr val="FFFF00"/>
          </a:solidFill>
        </p:spPr>
        <p:txBody>
          <a:bodyPr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Dr. S. ANBARASU </a:t>
            </a:r>
            <a:r>
              <a:rPr lang="en-IN" sz="1800"/>
              <a:t>Ph.D., Assistant Professor, Department of Physics, St. Joseph’s College, Tiruchirappalli-620002</a:t>
            </a:r>
            <a:endParaRPr lang="en-IN" sz="1800" dirty="0"/>
          </a:p>
        </p:txBody>
      </p:sp>
    </p:spTree>
    <p:extLst>
      <p:ext uri="{BB962C8B-B14F-4D97-AF65-F5344CB8AC3E}">
        <p14:creationId xmlns:p14="http://schemas.microsoft.com/office/powerpoint/2010/main" xmlns="" val="202232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3EACA83E-54F2-4F0B-841E-041A85ECD343}"/>
                  </a:ext>
                </a:extLst>
              </p:cNvPr>
              <p:cNvSpPr txBox="1"/>
              <p:nvPr/>
            </p:nvSpPr>
            <p:spPr>
              <a:xfrm>
                <a:off x="109806" y="384121"/>
                <a:ext cx="12012328" cy="5699830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ψ</m:t>
                    </m:r>
                    <m:r>
                      <a:rPr lang="en-US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r>
                      <m:rPr>
                        <m:sty m:val="p"/>
                      </m:rPr>
                      <a:rPr lang="en-US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ψ</m:t>
                    </m:r>
                    <m:d>
                      <m:dPr>
                        <m:ctrlPr>
                          <a:rPr lang="en-IN" sz="2400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θ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ϕ</m:t>
                        </m:r>
                      </m:e>
                    </m:d>
                  </m:oMath>
                </a14:m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𝜕𝜓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𝜕𝜓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f>
                        <m:fPr>
                          <m:ctrlPr>
                            <a:rPr lang="en-IN" sz="2400" i="1">
                              <a:effectLst/>
                              <a:highlight>
                                <a:srgbClr val="FFFF00"/>
                              </a:highlight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 </m:t>
                      </m:r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𝜕𝜓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f>
                        <m:fPr>
                          <m:ctrlPr>
                            <a:rPr lang="en-IN" sz="2400" i="1">
                              <a:effectLst/>
                              <a:highlight>
                                <a:srgbClr val="00FFFF"/>
                              </a:highlight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highlight>
                                <a:srgbClr val="00FFFF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highlight>
                                <a:srgbClr val="00FFFF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highlight>
                                <a:srgbClr val="00FFFF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highlight>
                                <a:srgbClr val="00FFFF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𝜕𝜓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f>
                        <m:fPr>
                          <m:ctrlPr>
                            <a:rPr lang="en-IN" sz="2400" i="1">
                              <a:effectLst/>
                              <a:highlight>
                                <a:srgbClr val="FF00FF"/>
                              </a:highlight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highlight>
                                <a:srgbClr val="FF00FF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highlight>
                                <a:srgbClr val="FF00FF"/>
                              </a:highlight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highlight>
                                <a:srgbClr val="FF00FF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highlight>
                                <a:srgbClr val="FF00FF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  <m:r>
                        <a:rPr lang="en-IN" sz="2400" b="0" i="0" smtClean="0">
                          <a:effectLst/>
                          <a:highlight>
                            <a:srgbClr val="FF00FF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IN" sz="2400" i="1">
                              <a:effectLst/>
                              <a:highlight>
                                <a:srgbClr val="FFFF00"/>
                              </a:highlight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func>
                            <m:funcPr>
                              <m:ctrlPr>
                                <a:rPr lang="en-IN" sz="2400" i="1">
                                  <a:effectLst/>
                                  <a:highlight>
                                    <a:srgbClr val="FFFF00"/>
                                  </a:highlight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highlight>
                                    <a:srgbClr val="FFFF00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highlight>
                                    <a:srgbClr val="FFFF00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e>
                          </m:func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e>
                      </m:func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𝜕𝜓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 </m:t>
                      </m:r>
                      <m:f>
                        <m:fPr>
                          <m:ctrlPr>
                            <a:rPr lang="en-IN" sz="2400" i="1">
                              <a:effectLst/>
                              <a:highlight>
                                <a:srgbClr val="00FFFF"/>
                              </a:highlight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IN" sz="2400" i="1">
                                  <a:effectLst/>
                                  <a:highlight>
                                    <a:srgbClr val="00FFFF"/>
                                  </a:highlight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highlight>
                                    <a:srgbClr val="00FFFF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highlight>
                                    <a:srgbClr val="00FFFF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e>
                          </m:func>
                          <m:func>
                            <m:funcPr>
                              <m:ctrlPr>
                                <a:rPr lang="en-IN" sz="2400" i="1">
                                  <a:effectLst/>
                                  <a:highlight>
                                    <a:srgbClr val="00FFFF"/>
                                  </a:highlight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highlight>
                                    <a:srgbClr val="00FFFF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highlight>
                                    <a:srgbClr val="00FFFF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ϕ</m:t>
                              </m:r>
                            </m:e>
                          </m:func>
                        </m:num>
                        <m:den>
                          <m:r>
                            <a:rPr lang="en-US" sz="2400" i="1">
                              <a:effectLst/>
                              <a:highlight>
                                <a:srgbClr val="00FFFF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𝜕𝜓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IN" sz="2400" i="1">
                              <a:effectLst/>
                              <a:highlight>
                                <a:srgbClr val="FF00FF"/>
                              </a:highlight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IN" sz="2400" i="1">
                                  <a:effectLst/>
                                  <a:highlight>
                                    <a:srgbClr val="FF00FF"/>
                                  </a:highlight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highlight>
                                    <a:srgbClr val="FF00FF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highlight>
                                    <a:srgbClr val="FF00FF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ϕ</m:t>
                              </m:r>
                            </m:e>
                          </m:func>
                        </m:num>
                        <m:den>
                          <m:r>
                            <a:rPr lang="en-US" sz="2400" i="1">
                              <a:effectLst/>
                              <a:highlight>
                                <a:srgbClr val="FF00FF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  <m:func>
                            <m:funcPr>
                              <m:ctrlPr>
                                <a:rPr lang="en-IN" sz="2400" i="1">
                                  <a:effectLst/>
                                  <a:highlight>
                                    <a:srgbClr val="FF00FF"/>
                                  </a:highlight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highlight>
                                    <a:srgbClr val="FF00FF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highlight>
                                    <a:srgbClr val="FF00FF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e>
                          </m:func>
                        </m:den>
                      </m:f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𝜕𝜓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den>
                      </m:f>
                    </m:oMath>
                  </m:oMathPara>
                </a14:m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IN" sz="2400" i="1">
                              <a:effectLst/>
                              <a:highlight>
                                <a:srgbClr val="FFFF00"/>
                              </a:highlight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func>
                            <m:funcPr>
                              <m:ctrlPr>
                                <a:rPr lang="en-IN" sz="2400" i="1">
                                  <a:effectLst/>
                                  <a:highlight>
                                    <a:srgbClr val="FFFF00"/>
                                  </a:highlight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highlight>
                                    <a:srgbClr val="FFFF00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highlight>
                                    <a:srgbClr val="FFFF00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e>
                          </m:func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e>
                      </m:func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 </m:t>
                      </m:r>
                      <m:f>
                        <m:fPr>
                          <m:ctrlPr>
                            <a:rPr lang="en-IN" sz="2400" i="1">
                              <a:effectLst/>
                              <a:highlight>
                                <a:srgbClr val="00FFFF"/>
                              </a:highlight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IN" sz="2400" i="1">
                                  <a:effectLst/>
                                  <a:highlight>
                                    <a:srgbClr val="00FFFF"/>
                                  </a:highlight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highlight>
                                    <a:srgbClr val="00FFFF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highlight>
                                    <a:srgbClr val="00FFFF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e>
                          </m:func>
                          <m:func>
                            <m:funcPr>
                              <m:ctrlPr>
                                <a:rPr lang="en-IN" sz="2400" i="1">
                                  <a:effectLst/>
                                  <a:highlight>
                                    <a:srgbClr val="00FFFF"/>
                                  </a:highlight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highlight>
                                    <a:srgbClr val="00FFFF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highlight>
                                    <a:srgbClr val="00FFFF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ϕ</m:t>
                              </m:r>
                            </m:e>
                          </m:func>
                        </m:num>
                        <m:den>
                          <m:r>
                            <a:rPr lang="en-US" sz="2400" i="1">
                              <a:effectLst/>
                              <a:highlight>
                                <a:srgbClr val="00FFFF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IN" sz="2400" i="1">
                              <a:effectLst/>
                              <a:highlight>
                                <a:srgbClr val="FF00FF"/>
                              </a:highlight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IN" sz="2400" i="1">
                                  <a:effectLst/>
                                  <a:highlight>
                                    <a:srgbClr val="FF00FF"/>
                                  </a:highlight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highlight>
                                    <a:srgbClr val="FF00FF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highlight>
                                    <a:srgbClr val="FF00FF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ϕ</m:t>
                              </m:r>
                            </m:e>
                          </m:func>
                        </m:num>
                        <m:den>
                          <m:r>
                            <a:rPr lang="en-US" sz="2400" i="1">
                              <a:effectLst/>
                              <a:highlight>
                                <a:srgbClr val="FF00FF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  <m:func>
                            <m:funcPr>
                              <m:ctrlPr>
                                <a:rPr lang="en-IN" sz="2400" i="1">
                                  <a:effectLst/>
                                  <a:highlight>
                                    <a:srgbClr val="FF00FF"/>
                                  </a:highlight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highlight>
                                    <a:srgbClr val="FF00FF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highlight>
                                    <a:srgbClr val="FF00FF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e>
                          </m:func>
                        </m:den>
                      </m:f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den>
                      </m:f>
                    </m:oMath>
                  </m:oMathPara>
                </a14:m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num>
                        <m:den>
                          <m:sSup>
                            <m:sSup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  <m:d>
                        <m:d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𝜕𝜓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24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    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IN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IN" sz="2400" i="1">
                                  <a:effectLst/>
                                  <a:highlight>
                                    <a:srgbClr val="FFFF00"/>
                                  </a:highlight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func>
                                <m:funcPr>
                                  <m:ctrlPr>
                                    <a:rPr lang="en-IN" sz="2400" i="1">
                                      <a:effectLst/>
                                      <a:highlight>
                                        <a:srgbClr val="FFFF00"/>
                                      </a:highlight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highlight>
                                        <a:srgbClr val="FFFF00"/>
                                      </a:highlight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highlight>
                                        <a:srgbClr val="FFFF00"/>
                                      </a:highlight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θ</m:t>
                                  </m:r>
                                </m:e>
                              </m:func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highlight>
                                    <a:srgbClr val="FFFF00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highlight>
                                    <a:srgbClr val="FFFF00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ϕ</m:t>
                              </m:r>
                            </m:e>
                          </m:func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den>
                          </m:f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IN" sz="2400" i="1">
                                  <a:effectLst/>
                                  <a:highlight>
                                    <a:srgbClr val="00FFFF"/>
                                  </a:highlight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IN" sz="2400" i="1">
                                      <a:effectLst/>
                                      <a:highlight>
                                        <a:srgbClr val="00FFFF"/>
                                      </a:highlight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highlight>
                                        <a:srgbClr val="00FFFF"/>
                                      </a:highlight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highlight>
                                        <a:srgbClr val="00FFFF"/>
                                      </a:highlight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θ</m:t>
                                  </m:r>
                                </m:e>
                              </m:func>
                              <m:func>
                                <m:funcPr>
                                  <m:ctrlPr>
                                    <a:rPr lang="en-IN" sz="2400" i="1">
                                      <a:effectLst/>
                                      <a:highlight>
                                        <a:srgbClr val="00FFFF"/>
                                      </a:highlight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highlight>
                                        <a:srgbClr val="00FFFF"/>
                                      </a:highlight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highlight>
                                        <a:srgbClr val="00FFFF"/>
                                      </a:highlight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ϕ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sz="2400" i="1">
                                  <a:effectLst/>
                                  <a:highlight>
                                    <a:srgbClr val="00FFFF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den>
                          </m:f>
                          <m:f>
                            <m:f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den>
                          </m:f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IN" sz="2400" i="1">
                                  <a:effectLst/>
                                  <a:highlight>
                                    <a:srgbClr val="FF00FF"/>
                                  </a:highlight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IN" sz="2400" i="1">
                                      <a:effectLst/>
                                      <a:highlight>
                                        <a:srgbClr val="FF00FF"/>
                                      </a:highlight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highlight>
                                        <a:srgbClr val="FF00FF"/>
                                      </a:highlight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highlight>
                                        <a:srgbClr val="FF00FF"/>
                                      </a:highlight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ϕ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sz="2400" i="1">
                                  <a:effectLst/>
                                  <a:highlight>
                                    <a:srgbClr val="FF00FF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  <m:func>
                                <m:funcPr>
                                  <m:ctrlPr>
                                    <a:rPr lang="en-IN" sz="2400" i="1">
                                      <a:effectLst/>
                                      <a:highlight>
                                        <a:srgbClr val="FF00FF"/>
                                      </a:highlight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highlight>
                                        <a:srgbClr val="FF00FF"/>
                                      </a:highlight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highlight>
                                        <a:srgbClr val="FF00FF"/>
                                      </a:highlight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θ</m:t>
                                  </m:r>
                                </m:e>
                              </m:func>
                            </m:den>
                          </m:f>
                          <m:f>
                            <m:f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ϕ</m:t>
                              </m:r>
                            </m:den>
                          </m:f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IN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IN" sz="2400" i="1">
                                  <a:effectLst/>
                                  <a:highlight>
                                    <a:srgbClr val="FFFF00"/>
                                  </a:highlight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func>
                                <m:funcPr>
                                  <m:ctrlPr>
                                    <a:rPr lang="en-IN" sz="2400" i="1">
                                      <a:effectLst/>
                                      <a:highlight>
                                        <a:srgbClr val="FFFF00"/>
                                      </a:highlight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highlight>
                                        <a:srgbClr val="FFFF00"/>
                                      </a:highlight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highlight>
                                        <a:srgbClr val="FFFF00"/>
                                      </a:highlight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θ</m:t>
                                  </m:r>
                                </m:e>
                              </m:func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highlight>
                                    <a:srgbClr val="FFFF00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highlight>
                                    <a:srgbClr val="FFFF00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ϕ</m:t>
                              </m:r>
                            </m:e>
                          </m:func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𝜕𝜓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den>
                          </m:f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IN" sz="2400" i="1">
                                  <a:effectLst/>
                                  <a:highlight>
                                    <a:srgbClr val="00FFFF"/>
                                  </a:highlight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IN" sz="2400" i="1">
                                      <a:effectLst/>
                                      <a:highlight>
                                        <a:srgbClr val="00FFFF"/>
                                      </a:highlight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highlight>
                                        <a:srgbClr val="00FFFF"/>
                                      </a:highlight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highlight>
                                        <a:srgbClr val="00FFFF"/>
                                      </a:highlight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θ</m:t>
                                  </m:r>
                                </m:e>
                              </m:func>
                              <m:func>
                                <m:funcPr>
                                  <m:ctrlPr>
                                    <a:rPr lang="en-IN" sz="2400" i="1">
                                      <a:effectLst/>
                                      <a:highlight>
                                        <a:srgbClr val="00FFFF"/>
                                      </a:highlight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highlight>
                                        <a:srgbClr val="00FFFF"/>
                                      </a:highlight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highlight>
                                        <a:srgbClr val="00FFFF"/>
                                      </a:highlight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ϕ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sz="2400" i="1">
                                  <a:effectLst/>
                                  <a:highlight>
                                    <a:srgbClr val="00FFFF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den>
                          </m:f>
                          <m:f>
                            <m:f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𝜕𝜓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den>
                          </m:f>
                          <m:r>
                            <a:rPr lang="en-IN" sz="24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IN" sz="2400" i="1">
                                  <a:effectLst/>
                                  <a:highlight>
                                    <a:srgbClr val="FF00FF"/>
                                  </a:highlight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IN" sz="2400" i="1">
                                      <a:effectLst/>
                                      <a:highlight>
                                        <a:srgbClr val="FF00FF"/>
                                      </a:highlight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highlight>
                                        <a:srgbClr val="FF00FF"/>
                                      </a:highlight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highlight>
                                        <a:srgbClr val="FF00FF"/>
                                      </a:highlight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ϕ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sz="2400" i="1">
                                  <a:effectLst/>
                                  <a:highlight>
                                    <a:srgbClr val="FF00FF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  <m:func>
                                <m:funcPr>
                                  <m:ctrlPr>
                                    <a:rPr lang="en-IN" sz="2400" i="1">
                                      <a:effectLst/>
                                      <a:highlight>
                                        <a:srgbClr val="FF00FF"/>
                                      </a:highlight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highlight>
                                        <a:srgbClr val="FF00FF"/>
                                      </a:highlight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highlight>
                                        <a:srgbClr val="FF00FF"/>
                                      </a:highlight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θ</m:t>
                                  </m:r>
                                </m:e>
                              </m:func>
                            </m:den>
                          </m:f>
                          <m:f>
                            <m:f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𝜕𝜓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ϕ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IN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sz="2400" i="1"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2400" i="1"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24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num>
                        <m:den>
                          <m:sSup>
                            <m:sSupPr>
                              <m:ctrlPr>
                                <a:rPr lang="en-IN" sz="2400" i="1"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IN" sz="24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</m:t>
                      </m:r>
                      <m:r>
                        <a:rPr lang="en-US" sz="24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IN" sz="2400" i="1">
                              <a:effectLst/>
                              <a:highlight>
                                <a:srgbClr val="FFFF00"/>
                              </a:highlight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e>
                        <m:sup>
                          <m:r>
                            <a:rPr lang="en-US" sz="2400" i="1">
                              <a:effectLst/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sz="2400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θ</m:t>
                      </m:r>
                      <m:sSup>
                        <m:sSupPr>
                          <m:ctrlPr>
                            <a:rPr lang="en-IN" sz="2400" i="1">
                              <a:effectLst/>
                              <a:highlight>
                                <a:srgbClr val="FFFF00"/>
                              </a:highlight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e>
                        <m:sup>
                          <m:r>
                            <a:rPr lang="en-US" sz="2400" i="1">
                              <a:effectLst/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sz="2400">
                          <a:effectLst/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ϕ</m:t>
                      </m:r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num>
                        <m:den>
                          <m:sSup>
                            <m:sSup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 </m:t>
                      </m:r>
                      <m:f>
                        <m:fPr>
                          <m:ctrlPr>
                            <a:rPr lang="en-IN" sz="2400" i="1">
                              <a:effectLst/>
                              <a:highlight>
                                <a:srgbClr val="00FFFF"/>
                              </a:highlight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2400" i="1">
                                  <a:effectLst/>
                                  <a:highlight>
                                    <a:srgbClr val="00FFFF"/>
                                  </a:highlight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highlight>
                                    <a:srgbClr val="00FFFF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highlight>
                                    <a:srgbClr val="00FFFF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highlight>
                                <a:srgbClr val="00FFFF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  <m:sSup>
                            <m:sSupPr>
                              <m:ctrlPr>
                                <a:rPr lang="en-IN" sz="2400" i="1">
                                  <a:effectLst/>
                                  <a:highlight>
                                    <a:srgbClr val="00FFFF"/>
                                  </a:highlight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highlight>
                                    <a:srgbClr val="00FFFF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highlight>
                                    <a:srgbClr val="00FFFF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highlight>
                                <a:srgbClr val="00FFFF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num>
                        <m:den>
                          <m:sSup>
                            <m:sSupPr>
                              <m:ctrlPr>
                                <a:rPr lang="en-IN" sz="2400" i="1">
                                  <a:effectLst/>
                                  <a:highlight>
                                    <a:srgbClr val="00FFFF"/>
                                  </a:highlight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highlight>
                                    <a:srgbClr val="00FFFF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highlight>
                                    <a:srgbClr val="00FFFF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num>
                        <m:den>
                          <m:sSup>
                            <m:sSup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 </m:t>
                      </m:r>
                      <m:f>
                        <m:fPr>
                          <m:ctrlPr>
                            <a:rPr lang="en-IN" sz="2400" i="1">
                              <a:effectLst/>
                              <a:highlight>
                                <a:srgbClr val="FF00FF"/>
                              </a:highlight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2400" i="1">
                                  <a:effectLst/>
                                  <a:highlight>
                                    <a:srgbClr val="FF00FF"/>
                                  </a:highlight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highlight>
                                    <a:srgbClr val="FF00FF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highlight>
                                    <a:srgbClr val="FF00FF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highlight>
                                <a:srgbClr val="FF00FF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num>
                        <m:den>
                          <m:sSup>
                            <m:sSupPr>
                              <m:ctrlPr>
                                <a:rPr lang="en-IN" sz="2400" i="1">
                                  <a:effectLst/>
                                  <a:highlight>
                                    <a:srgbClr val="FF00FF"/>
                                  </a:highlight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highlight>
                                    <a:srgbClr val="FF00FF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highlight>
                                    <a:srgbClr val="FF00FF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IN" sz="2400" i="1">
                                  <a:effectLst/>
                                  <a:highlight>
                                    <a:srgbClr val="FF00FF"/>
                                  </a:highlight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highlight>
                                    <a:srgbClr val="FF00FF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highlight>
                                    <a:srgbClr val="FF00FF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highlight>
                                <a:srgbClr val="FF00FF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den>
                      </m:f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num>
                        <m:den>
                          <m:sSup>
                            <m:sSup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ϕ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func>
                                <m:funcPr>
                                  <m:ctrlPr>
                                    <a:rPr lang="en-IN" sz="24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θ</m:t>
                                  </m:r>
                                  <m:func>
                                    <m:funcPr>
                                      <m:ctrlPr>
                                        <a:rPr lang="en-IN" sz="2400" i="1">
                                          <a:effectLst/>
                                          <a:latin typeface="Cambria Math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4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4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θ</m:t>
                                      </m:r>
                                    </m:e>
                                  </m:func>
                                </m:e>
                              </m:func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ϕ</m:t>
                          </m:r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  <m:f>
                        <m:fPr>
                          <m:ctrlPr>
                            <a:rPr lang="en-IN" sz="2400" i="1" smtClean="0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den>
                      </m:f>
                    </m:oMath>
                  </m:oMathPara>
                </a14:m>
                <a:endParaRPr lang="en-IN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en-IN" sz="24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                 − </m:t>
                    </m:r>
                    <m:f>
                      <m:fPr>
                        <m:ctrlPr>
                          <a:rPr lang="en-IN" sz="24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func>
                          <m:funcPr>
                            <m:ctrlPr>
                              <a:rPr lang="en-IN" sz="24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θ</m:t>
                            </m:r>
                            <m:func>
                              <m:funcPr>
                                <m:ctrlPr>
                                  <a:rPr lang="en-IN" sz="2400" i="1">
                                    <a:effectLst/>
                                    <a:latin typeface="Cambria Math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ϕ</m:t>
                                </m:r>
                                <m:func>
                                  <m:funcPr>
                                    <m:ctrlPr>
                                      <a:rPr lang="en-IN" sz="2400" i="1">
                                        <a:effectLst/>
                                        <a:latin typeface="Cambria Math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ϕ</m:t>
                                    </m:r>
                                  </m:e>
                                </m:func>
                              </m:e>
                            </m:func>
                          </m:e>
                        </m:func>
                      </m:num>
                      <m:den>
                        <m:sSup>
                          <m:sSupPr>
                            <m:ctrlPr>
                              <a:rPr lang="en-IN" sz="24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func>
                          <m:funcPr>
                            <m:ctrlPr>
                              <a:rPr lang="en-IN" sz="24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θ</m:t>
                            </m:r>
                          </m:e>
                        </m:func>
                      </m:den>
                    </m:f>
                    <m:f>
                      <m:fPr>
                        <m:ctrlPr>
                          <a:rPr lang="en-IN" sz="24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24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ψ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θ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ϕ</m:t>
                        </m:r>
                      </m:den>
                    </m:f>
                    <m:r>
                      <a:rPr lang="en-IN" sz="24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IN" sz="24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IN" sz="24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fName>
                          <m:e>
                            <m:func>
                              <m:funcPr>
                                <m:ctrlPr>
                                  <a:rPr lang="en-IN" sz="2400" i="1">
                                    <a:effectLst/>
                                    <a:latin typeface="Cambria Math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ϕ</m:t>
                                </m:r>
                                <m:func>
                                  <m:funcPr>
                                    <m:ctrlPr>
                                      <a:rPr lang="en-IN" sz="2400" i="1">
                                        <a:effectLst/>
                                        <a:latin typeface="Cambria Math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ϕ</m:t>
                                    </m:r>
                                  </m:e>
                                </m:func>
                              </m:e>
                            </m:func>
                          </m:e>
                        </m:func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</m:den>
                    </m:f>
                    <m:f>
                      <m:fPr>
                        <m:ctrlPr>
                          <a:rPr lang="en-IN" sz="24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24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ψ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ϕ</m:t>
                        </m:r>
                      </m:den>
                    </m:f>
                  </m:oMath>
                </a14:m>
                <a:r>
                  <a:rPr lang="en-IN" sz="24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------------ (7a)</a:t>
                </a:r>
                <a:endParaRPr lang="en-IN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3EACA83E-54F2-4F0B-841E-041A85ECD3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806" y="384121"/>
                <a:ext cx="12012328" cy="56998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8052B102-BC2C-4CDC-9E44-A3298BAEC9A2}"/>
              </a:ext>
            </a:extLst>
          </p:cNvPr>
          <p:cNvSpPr txBox="1">
            <a:spLocks/>
          </p:cNvSpPr>
          <p:nvPr/>
        </p:nvSpPr>
        <p:spPr>
          <a:xfrm>
            <a:off x="1031359" y="6294474"/>
            <a:ext cx="11089759" cy="552903"/>
          </a:xfrm>
          <a:prstGeom prst="rect">
            <a:avLst/>
          </a:prstGeom>
          <a:solidFill>
            <a:srgbClr val="FFFF00"/>
          </a:solidFill>
        </p:spPr>
        <p:txBody>
          <a:bodyPr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err="1"/>
              <a:t>Dr.</a:t>
            </a:r>
            <a:r>
              <a:rPr lang="en-IN" dirty="0"/>
              <a:t> S. ANBARASU </a:t>
            </a:r>
            <a:r>
              <a:rPr lang="en-IN" sz="1800" dirty="0"/>
              <a:t>Ph.D., Assistant Professor, Department of Physics, St. Joseph’s College, Tiruchirappalli-620002</a:t>
            </a:r>
          </a:p>
        </p:txBody>
      </p:sp>
    </p:spTree>
    <p:extLst>
      <p:ext uri="{BB962C8B-B14F-4D97-AF65-F5344CB8AC3E}">
        <p14:creationId xmlns:p14="http://schemas.microsoft.com/office/powerpoint/2010/main" xmlns="" val="326029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E96B3BD8-F558-4F41-BC36-036407E5C453}"/>
                  </a:ext>
                </a:extLst>
              </p:cNvPr>
              <p:cNvSpPr txBox="1"/>
              <p:nvPr/>
            </p:nvSpPr>
            <p:spPr>
              <a:xfrm>
                <a:off x="148860" y="165126"/>
                <a:ext cx="11961628" cy="5813386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ψ</m:t>
                      </m:r>
                      <m:r>
                        <a:rPr lang="en-US" sz="240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n-US" sz="240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ψ</m:t>
                      </m:r>
                      <m:d>
                        <m:d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r</m:t>
                          </m:r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θ</m:t>
                          </m:r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e>
                      </m:d>
                    </m:oMath>
                  </m:oMathPara>
                </a14:m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𝜕𝜓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𝜕𝜓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 </m:t>
                      </m:r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𝜕𝜓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𝜕𝜓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den>
                      </m:f>
                      <m:r>
                        <a:rPr lang="en-IN" sz="24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IN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func>
                            <m:func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e>
                          </m:func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e>
                      </m:func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𝜕𝜓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 </m:t>
                      </m:r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e>
                          </m:func>
                          <m:func>
                            <m:func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ϕ</m:t>
                              </m:r>
                            </m:e>
                          </m:func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𝜕𝜓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ϕ</m:t>
                              </m:r>
                            </m:e>
                          </m:func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  <m:func>
                            <m:func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e>
                          </m:func>
                        </m:den>
                      </m:f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𝜕𝜓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den>
                      </m:f>
                    </m:oMath>
                  </m:oMathPara>
                </a14:m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IN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func>
                            <m:func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e>
                          </m:func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e>
                      </m:func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 </m:t>
                      </m:r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e>
                          </m:func>
                          <m:func>
                            <m:func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ϕ</m:t>
                              </m:r>
                            </m:e>
                          </m:func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ϕ</m:t>
                              </m:r>
                            </m:e>
                          </m:func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  <m:func>
                            <m:func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e>
                          </m:func>
                        </m:den>
                      </m:f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ϕ</m:t>
                          </m:r>
                        </m:den>
                      </m:f>
                    </m:oMath>
                  </m:oMathPara>
                </a14:m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ψ</m:t>
                          </m:r>
                        </m:num>
                        <m:den>
                          <m:sSup>
                            <m:sSup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den>
                      </m:f>
                      <m:d>
                        <m:dPr>
                          <m:ctrlPr>
                            <a:rPr lang="en-IN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𝜕𝜓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2400" b="0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  </m:t>
                      </m:r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IN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func>
                                <m:funcPr>
                                  <m:ctrlPr>
                                    <a:rPr lang="en-IN" sz="24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θ</m:t>
                                  </m:r>
                                </m:e>
                              </m:func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ϕ</m:t>
                              </m:r>
                            </m:e>
                          </m:func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den>
                          </m:f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 </m:t>
                          </m:r>
                          <m:f>
                            <m:f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IN" sz="24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θ</m:t>
                                  </m:r>
                                </m:e>
                              </m:func>
                              <m:func>
                                <m:funcPr>
                                  <m:ctrlPr>
                                    <a:rPr lang="en-IN" sz="24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ϕ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den>
                          </m:f>
                          <m:f>
                            <m:f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den>
                          </m:f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IN" sz="24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ϕ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  <m:func>
                                <m:funcPr>
                                  <m:ctrlPr>
                                    <a:rPr lang="en-IN" sz="24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θ</m:t>
                                  </m:r>
                                </m:e>
                              </m:func>
                            </m:den>
                          </m:f>
                          <m:f>
                            <m:f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ϕ</m:t>
                              </m:r>
                            </m:den>
                          </m:f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IN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func>
                                <m:funcPr>
                                  <m:ctrlPr>
                                    <a:rPr lang="en-IN" sz="24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θ</m:t>
                                  </m:r>
                                </m:e>
                              </m:func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ϕ</m:t>
                              </m:r>
                            </m:e>
                          </m:func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𝜕𝜓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den>
                          </m:f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 </m:t>
                          </m:r>
                          <m:f>
                            <m:f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IN" sz="24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θ</m:t>
                                  </m:r>
                                </m:e>
                              </m:func>
                              <m:func>
                                <m:funcPr>
                                  <m:ctrlPr>
                                    <a:rPr lang="en-IN" sz="24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ϕ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den>
                          </m:f>
                          <m:f>
                            <m:f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𝜕𝜓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θ</m:t>
                              </m:r>
                            </m:den>
                          </m:f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IN" sz="24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ϕ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  <m:func>
                                <m:funcPr>
                                  <m:ctrlPr>
                                    <a:rPr lang="en-IN" sz="24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θ</m:t>
                                  </m:r>
                                </m:e>
                              </m:func>
                            </m:den>
                          </m:f>
                          <m:f>
                            <m:fPr>
                              <m:ctrlPr>
                                <a:rPr lang="en-IN" sz="24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𝜕𝜓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ϕ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2400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ψ</m:t>
                        </m:r>
                      </m:num>
                      <m:den>
                        <m:sSup>
                          <m:sSupPr>
                            <m:ctrlPr>
                              <a:rPr lang="en-IN" sz="2400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sSup>
                      <m:sSupPr>
                        <m:ctrlPr>
                          <a:rPr lang="en-IN" sz="24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sin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en-US" sz="24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θ</m:t>
                    </m:r>
                    <m:sSup>
                      <m:sSupPr>
                        <m:ctrlPr>
                          <a:rPr lang="en-IN" sz="24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sin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en-US" sz="24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ϕ</m:t>
                    </m:r>
                    <m:f>
                      <m:fPr>
                        <m:ctrlPr>
                          <a:rPr lang="en-IN" sz="24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24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ψ</m:t>
                        </m:r>
                      </m:num>
                      <m:den>
                        <m:sSup>
                          <m:sSupPr>
                            <m:ctrlPr>
                              <a:rPr lang="en-IN" sz="24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 </m:t>
                    </m:r>
                    <m:f>
                      <m:fPr>
                        <m:ctrlPr>
                          <a:rPr lang="en-IN" sz="24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24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θ</m:t>
                        </m:r>
                        <m:sSup>
                          <m:sSupPr>
                            <m:ctrlPr>
                              <a:rPr lang="en-IN" sz="24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ϕ</m:t>
                        </m:r>
                      </m:num>
                      <m:den>
                        <m:sSup>
                          <m:sSupPr>
                            <m:ctrlPr>
                              <a:rPr lang="en-IN" sz="24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f>
                      <m:fPr>
                        <m:ctrlPr>
                          <a:rPr lang="en-IN" sz="24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24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ψ</m:t>
                        </m:r>
                      </m:num>
                      <m:den>
                        <m:sSup>
                          <m:sSupPr>
                            <m:ctrlPr>
                              <a:rPr lang="en-IN" sz="24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θ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 </m:t>
                    </m:r>
                    <m:f>
                      <m:fPr>
                        <m:ctrlPr>
                          <a:rPr lang="en-IN" sz="24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24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ϕ</m:t>
                        </m:r>
                      </m:num>
                      <m:den>
                        <m:sSup>
                          <m:sSupPr>
                            <m:ctrlPr>
                              <a:rPr lang="en-IN" sz="24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IN" sz="24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θ</m:t>
                        </m:r>
                      </m:den>
                    </m:f>
                    <m:f>
                      <m:fPr>
                        <m:ctrlPr>
                          <a:rPr lang="en-IN" sz="24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24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ψ</m:t>
                        </m:r>
                      </m:num>
                      <m:den>
                        <m:sSup>
                          <m:sSupPr>
                            <m:ctrlPr>
                              <a:rPr lang="en-IN" sz="24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ϕ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IN" sz="24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24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func>
                              <m:funcPr>
                                <m:ctrlPr>
                                  <a:rPr lang="en-IN" sz="2400" i="1">
                                    <a:effectLst/>
                                    <a:latin typeface="Cambria Math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θ</m:t>
                                </m:r>
                                <m:func>
                                  <m:funcPr>
                                    <m:ctrlPr>
                                      <a:rPr lang="en-IN" sz="2400" i="1">
                                        <a:effectLst/>
                                        <a:latin typeface="Cambria Math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θ</m:t>
                                    </m:r>
                                  </m:e>
                                </m:func>
                              </m:e>
                            </m:func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ϕ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</m:den>
                    </m:f>
                    <m:f>
                      <m:fPr>
                        <m:ctrlPr>
                          <a:rPr lang="en-IN" sz="24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24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ψ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θ</m:t>
                        </m:r>
                      </m:den>
                    </m:f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IN" sz="24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           </m:t>
                    </m:r>
                    <m:f>
                      <m:fPr>
                        <m:ctrlPr>
                          <a:rPr lang="en-IN" sz="24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func>
                          <m:funcPr>
                            <m:ctrlPr>
                              <a:rPr lang="en-IN" sz="24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θ</m:t>
                            </m:r>
                            <m:func>
                              <m:funcPr>
                                <m:ctrlPr>
                                  <a:rPr lang="en-IN" sz="2400" i="1">
                                    <a:effectLst/>
                                    <a:latin typeface="Cambria Math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ϕ</m:t>
                                </m:r>
                                <m:func>
                                  <m:funcPr>
                                    <m:ctrlPr>
                                      <a:rPr lang="en-IN" sz="2400" i="1">
                                        <a:effectLst/>
                                        <a:latin typeface="Cambria Math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ϕ</m:t>
                                    </m:r>
                                  </m:e>
                                </m:func>
                              </m:e>
                            </m:func>
                          </m:e>
                        </m:func>
                      </m:num>
                      <m:den>
                        <m:sSup>
                          <m:sSupPr>
                            <m:ctrlPr>
                              <a:rPr lang="en-IN" sz="24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func>
                          <m:funcPr>
                            <m:ctrlPr>
                              <a:rPr lang="en-IN" sz="24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θ</m:t>
                            </m:r>
                          </m:e>
                        </m:func>
                      </m:den>
                    </m:f>
                    <m:f>
                      <m:fPr>
                        <m:ctrlPr>
                          <a:rPr lang="en-IN" sz="24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24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ψ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θ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ϕ</m:t>
                        </m:r>
                      </m:den>
                    </m:f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IN" sz="24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IN" sz="24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fName>
                          <m:e>
                            <m:func>
                              <m:funcPr>
                                <m:ctrlPr>
                                  <a:rPr lang="en-IN" sz="2400" i="1">
                                    <a:effectLst/>
                                    <a:latin typeface="Cambria Math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ϕ</m:t>
                                </m:r>
                                <m:func>
                                  <m:funcPr>
                                    <m:ctrlPr>
                                      <a:rPr lang="en-IN" sz="2400" i="1">
                                        <a:effectLst/>
                                        <a:latin typeface="Cambria Math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ϕ</m:t>
                                    </m:r>
                                  </m:e>
                                </m:func>
                              </m:e>
                            </m:func>
                          </m:e>
                        </m:func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</m:den>
                    </m:f>
                    <m:f>
                      <m:fPr>
                        <m:ctrlPr>
                          <a:rPr lang="en-IN" sz="2400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24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ψ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ϕ</m:t>
                        </m:r>
                      </m:den>
                    </m:f>
                  </m:oMath>
                </a14:m>
                <a:r>
                  <a:rPr lang="en-IN" sz="24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----------- (7b)</a:t>
                </a:r>
                <a:endParaRPr lang="en-IN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E96B3BD8-F558-4F41-BC36-036407E5C4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860" y="165126"/>
                <a:ext cx="11961628" cy="58133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0D3FB673-227F-4932-AB19-CF9C3A7FB381}"/>
              </a:ext>
            </a:extLst>
          </p:cNvPr>
          <p:cNvSpPr txBox="1">
            <a:spLocks/>
          </p:cNvSpPr>
          <p:nvPr/>
        </p:nvSpPr>
        <p:spPr>
          <a:xfrm>
            <a:off x="1031359" y="6294474"/>
            <a:ext cx="11089759" cy="552903"/>
          </a:xfrm>
          <a:prstGeom prst="rect">
            <a:avLst/>
          </a:prstGeom>
          <a:solidFill>
            <a:srgbClr val="FFFF00"/>
          </a:solidFill>
        </p:spPr>
        <p:txBody>
          <a:bodyPr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err="1"/>
              <a:t>Dr.</a:t>
            </a:r>
            <a:r>
              <a:rPr lang="en-IN" dirty="0"/>
              <a:t> S. ANBARASU </a:t>
            </a:r>
            <a:r>
              <a:rPr lang="en-IN" sz="1800" dirty="0"/>
              <a:t>Ph.D., Assistant Professor, Department of Physics, St. Joseph’s College, Tiruchirappalli-620002</a:t>
            </a:r>
          </a:p>
        </p:txBody>
      </p:sp>
    </p:spTree>
    <p:extLst>
      <p:ext uri="{BB962C8B-B14F-4D97-AF65-F5344CB8AC3E}">
        <p14:creationId xmlns:p14="http://schemas.microsoft.com/office/powerpoint/2010/main" xmlns="" val="305335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253</Words>
  <Application>Microsoft Office PowerPoint</Application>
  <PresentationFormat>Custom</PresentationFormat>
  <Paragraphs>38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SPHERICAL  LAPLACIAN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Derivation of Laplacian in Spherical coordinates</dc:title>
  <dc:creator>sheelaruby99@gmail.com</dc:creator>
  <cp:lastModifiedBy>Admin</cp:lastModifiedBy>
  <cp:revision>33</cp:revision>
  <dcterms:created xsi:type="dcterms:W3CDTF">2022-02-28T08:59:07Z</dcterms:created>
  <dcterms:modified xsi:type="dcterms:W3CDTF">2022-03-05T08:14:48Z</dcterms:modified>
</cp:coreProperties>
</file>